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3"/>
  </p:notesMasterIdLst>
  <p:sldIdLst>
    <p:sldId id="257" r:id="rId4"/>
    <p:sldId id="258" r:id="rId5"/>
    <p:sldId id="259" r:id="rId6"/>
    <p:sldId id="261" r:id="rId7"/>
    <p:sldId id="263" r:id="rId8"/>
    <p:sldId id="262" r:id="rId9"/>
    <p:sldId id="265" r:id="rId10"/>
    <p:sldId id="266" r:id="rId11"/>
    <p:sldId id="267" r:id="rId12"/>
  </p:sldIdLst>
  <p:sldSz cx="9144000" cy="5143500" type="screen16x9"/>
  <p:notesSz cx="6858000" cy="9144000"/>
  <p:embeddedFontLst>
    <p:embeddedFont>
      <p:font typeface="Dosis" panose="020B0604020202020204" charset="0"/>
      <p:regular r:id="rId14"/>
      <p:bold r:id="rId15"/>
    </p:embeddedFont>
    <p:embeddedFont>
      <p:font typeface="Roboto" panose="020B0604020202020204" charset="0"/>
      <p:regular r:id="rId16"/>
      <p:bold r:id="rId17"/>
      <p:italic r:id="rId18"/>
      <p:boldItalic r:id="rId19"/>
    </p:embeddedFont>
    <p:embeddedFont>
      <p:font typeface="Roboto Black" panose="020B0604020202020204" charset="0"/>
      <p:bold r:id="rId20"/>
      <p:boldItalic r:id="rId21"/>
    </p:embeddedFont>
    <p:embeddedFont>
      <p:font typeface="Roboto Thin"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0351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57032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0893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9068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lvl="0">
              <a:buClr>
                <a:srgbClr val="295269"/>
              </a:buClr>
            </a:pPr>
            <a:r>
              <a:rPr lang="en-NZ" sz="5600" dirty="0">
                <a:solidFill>
                  <a:schemeClr val="lt1"/>
                </a:solidFill>
                <a:latin typeface="Roboto Black"/>
                <a:ea typeface="Roboto Black"/>
                <a:cs typeface="Roboto Black"/>
                <a:sym typeface="Roboto Black"/>
              </a:rPr>
              <a:t>Usage Funnels with </a:t>
            </a:r>
          </a:p>
          <a:p>
            <a:pPr lvl="0">
              <a:buClr>
                <a:srgbClr val="295269"/>
              </a:buClr>
            </a:pPr>
            <a:r>
              <a:rPr lang="en-NZ" sz="5600" dirty="0" err="1">
                <a:solidFill>
                  <a:schemeClr val="lt1"/>
                </a:solidFill>
                <a:latin typeface="Roboto Black"/>
                <a:ea typeface="Roboto Black"/>
                <a:cs typeface="Roboto Black"/>
                <a:sym typeface="Roboto Black"/>
              </a:rPr>
              <a:t>Warby</a:t>
            </a:r>
            <a:r>
              <a:rPr lang="en-NZ" sz="5600" dirty="0">
                <a:solidFill>
                  <a:schemeClr val="lt1"/>
                </a:solidFill>
                <a:latin typeface="Roboto Black"/>
                <a:ea typeface="Roboto Black"/>
                <a:cs typeface="Roboto Black"/>
                <a:sym typeface="Roboto Black"/>
              </a:rPr>
              <a:t> Parker</a:t>
            </a:r>
          </a:p>
          <a:p>
            <a:pPr lvl="0">
              <a:buClr>
                <a:srgbClr val="295269"/>
              </a:buClr>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NZ" sz="2800" dirty="0">
                <a:solidFill>
                  <a:srgbClr val="EFEFEF"/>
                </a:solidFill>
                <a:latin typeface="Roboto Thin"/>
                <a:ea typeface="Roboto Thin"/>
                <a:cs typeface="Roboto Thin"/>
                <a:sym typeface="Roboto Thin"/>
              </a:rPr>
              <a:t>Piao Ye</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Oct 03</a:t>
            </a:r>
            <a:r>
              <a:rPr lang="en" sz="2800" dirty="0">
                <a:solidFill>
                  <a:srgbClr val="EFEFEF"/>
                </a:solidFill>
                <a:latin typeface="Roboto Thin"/>
                <a:ea typeface="Roboto Thin"/>
                <a:cs typeface="Roboto Thin"/>
                <a:sym typeface="Roboto Thin"/>
              </a:rPr>
              <a:t>, 2019</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NZ" sz="2400" dirty="0">
                <a:solidFill>
                  <a:srgbClr val="222222"/>
                </a:solidFill>
                <a:highlight>
                  <a:srgbClr val="FFFFFF"/>
                </a:highlight>
                <a:latin typeface="Roboto"/>
                <a:ea typeface="Roboto"/>
                <a:cs typeface="Roboto"/>
                <a:sym typeface="Roboto"/>
              </a:rPr>
              <a:t>The User Survey</a:t>
            </a:r>
          </a:p>
          <a:p>
            <a:pPr marL="457200" marR="0" lvl="0" indent="-381000" algn="l" rtl="0">
              <a:lnSpc>
                <a:spcPct val="115000"/>
              </a:lnSpc>
              <a:spcBef>
                <a:spcPts val="0"/>
              </a:spcBef>
              <a:spcAft>
                <a:spcPts val="0"/>
              </a:spcAft>
              <a:buClr>
                <a:srgbClr val="222222"/>
              </a:buClr>
              <a:buSzPts val="2400"/>
              <a:buFont typeface="Roboto"/>
              <a:buAutoNum type="arabicPeriod"/>
            </a:pPr>
            <a:r>
              <a:rPr lang="en-NZ" sz="2400" dirty="0">
                <a:solidFill>
                  <a:srgbClr val="222222"/>
                </a:solidFill>
                <a:highlight>
                  <a:srgbClr val="FFFFFF"/>
                </a:highlight>
                <a:latin typeface="Roboto"/>
                <a:ea typeface="Roboto"/>
                <a:cs typeface="Roboto"/>
                <a:sym typeface="Roboto"/>
              </a:rPr>
              <a:t>Home Try-on Funnel</a:t>
            </a:r>
          </a:p>
          <a:p>
            <a:pPr marL="419100" lvl="0" indent="-342900">
              <a:lnSpc>
                <a:spcPct val="115000"/>
              </a:lnSpc>
              <a:buClr>
                <a:srgbClr val="222222"/>
              </a:buClr>
              <a:buSzPts val="2400"/>
              <a:buFont typeface="Arial" panose="020B0604020202020204" pitchFamily="34" charset="0"/>
              <a:buChar char="•"/>
            </a:pPr>
            <a:r>
              <a:rPr lang="en-NZ" sz="1600" dirty="0">
                <a:solidFill>
                  <a:srgbClr val="222222"/>
                </a:solidFill>
                <a:latin typeface="Roboto"/>
                <a:ea typeface="Roboto"/>
                <a:cs typeface="Roboto"/>
                <a:sym typeface="Roboto"/>
              </a:rPr>
              <a:t>Will users who get more pairs to try on at home be more likely to make a purchase?</a:t>
            </a:r>
          </a:p>
          <a:p>
            <a:pPr marL="76200" lvl="0">
              <a:lnSpc>
                <a:spcPct val="115000"/>
              </a:lnSpc>
              <a:spcBef>
                <a:spcPts val="1100"/>
              </a:spcBef>
              <a:buClr>
                <a:srgbClr val="222222"/>
              </a:buClr>
              <a:buSzPts val="2400"/>
            </a:pPr>
            <a:r>
              <a:rPr lang="en-NZ" sz="2400" dirty="0">
                <a:solidFill>
                  <a:srgbClr val="222222"/>
                </a:solidFill>
                <a:highlight>
                  <a:srgbClr val="FFFFFF"/>
                </a:highlight>
                <a:latin typeface="Roboto"/>
                <a:ea typeface="Roboto"/>
                <a:cs typeface="Roboto"/>
                <a:sym typeface="Roboto"/>
              </a:rPr>
              <a:t>3.  Other Questions</a:t>
            </a:r>
            <a:endParaRPr lang="en-NZ" sz="1600" dirty="0">
              <a:solidFill>
                <a:srgbClr val="222222"/>
              </a:solidFill>
              <a:latin typeface="Roboto"/>
              <a:ea typeface="Roboto"/>
              <a:cs typeface="Roboto"/>
              <a:sym typeface="Roboto"/>
            </a:endParaRPr>
          </a:p>
          <a:p>
            <a:pPr marL="76200" lvl="0">
              <a:lnSpc>
                <a:spcPct val="115000"/>
              </a:lnSpc>
              <a:buClr>
                <a:srgbClr val="222222"/>
              </a:buClr>
              <a:buSzPts val="2400"/>
            </a:pPr>
            <a:endParaRPr sz="1600" dirty="0">
              <a:solidFill>
                <a:srgbClr val="222222"/>
              </a:solidFill>
              <a:highlight>
                <a:srgbClr val="FFFFFF"/>
              </a:highlight>
              <a:latin typeface="Roboto"/>
              <a:ea typeface="Roboto"/>
              <a:cs typeface="Roboto"/>
              <a:sym typeface="Roboto"/>
            </a:endParaRPr>
          </a:p>
          <a:p>
            <a:pPr marL="76200" marR="0" lvl="0" algn="l" rtl="0">
              <a:lnSpc>
                <a:spcPct val="115000"/>
              </a:lnSpc>
              <a:spcBef>
                <a:spcPts val="0"/>
              </a:spcBef>
              <a:spcAft>
                <a:spcPts val="0"/>
              </a:spcAft>
              <a:buClr>
                <a:srgbClr val="222222"/>
              </a:buClr>
              <a:buSzPts val="2400"/>
            </a:pP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NZ" sz="4800" dirty="0">
                <a:solidFill>
                  <a:schemeClr val="lt1"/>
                </a:solidFill>
                <a:latin typeface="Roboto Black"/>
                <a:ea typeface="Roboto Black"/>
                <a:cs typeface="Roboto Black"/>
                <a:sym typeface="Roboto Black"/>
              </a:rPr>
              <a:t>The User Survey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NZ" sz="2400" b="1" dirty="0">
                <a:solidFill>
                  <a:srgbClr val="295269"/>
                </a:solidFill>
                <a:latin typeface="Roboto"/>
                <a:ea typeface="Roboto"/>
                <a:cs typeface="Roboto"/>
                <a:sym typeface="Roboto"/>
              </a:rPr>
              <a:t>The survey table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900" dirty="0">
                <a:latin typeface="Courier New"/>
                <a:ea typeface="Courier New"/>
                <a:cs typeface="Courier New"/>
                <a:sym typeface="Courier New"/>
              </a:rPr>
              <a:t> SELECT *</a:t>
            </a:r>
          </a:p>
          <a:p>
            <a:pPr lvl="0">
              <a:buClr>
                <a:schemeClr val="dk1"/>
              </a:buClr>
              <a:buSzPts val="1100"/>
            </a:pPr>
            <a:r>
              <a:rPr lang="en-NZ" sz="900" dirty="0">
                <a:latin typeface="Courier New"/>
                <a:ea typeface="Courier New"/>
                <a:cs typeface="Courier New"/>
                <a:sym typeface="Courier New"/>
              </a:rPr>
              <a:t> FROM survey</a:t>
            </a:r>
          </a:p>
          <a:p>
            <a:pPr lvl="0">
              <a:buClr>
                <a:schemeClr val="dk1"/>
              </a:buClr>
              <a:buSzPts val="1100"/>
            </a:pPr>
            <a:r>
              <a:rPr lang="en-NZ" sz="900" dirty="0">
                <a:latin typeface="Courier New"/>
                <a:ea typeface="Courier New"/>
                <a:cs typeface="Courier New"/>
                <a:sym typeface="Courier New"/>
              </a:rPr>
              <a:t> LIMIT 10;</a:t>
            </a:r>
          </a:p>
          <a:p>
            <a:pPr lvl="0">
              <a:buClr>
                <a:schemeClr val="dk1"/>
              </a:buClr>
              <a:buSzPts val="1100"/>
            </a:pPr>
            <a:r>
              <a:rPr lang="en-NZ" sz="900" dirty="0">
                <a:latin typeface="Courier New"/>
                <a:ea typeface="Courier New"/>
                <a:cs typeface="Courier New"/>
                <a:sym typeface="Courier New"/>
              </a:rPr>
              <a:t> </a:t>
            </a:r>
          </a:p>
          <a:p>
            <a:pPr lvl="0">
              <a:buClr>
                <a:schemeClr val="dk1"/>
              </a:buClr>
              <a:buSzPts val="1100"/>
            </a:pPr>
            <a:r>
              <a:rPr lang="en-NZ" sz="900" dirty="0">
                <a:latin typeface="Courier New"/>
                <a:ea typeface="Courier New"/>
                <a:cs typeface="Courier New"/>
                <a:sym typeface="Courier New"/>
              </a:rPr>
              <a:t> SELECT question, COUNT(DISTINCT </a:t>
            </a:r>
            <a:r>
              <a:rPr lang="en-NZ" sz="900" dirty="0" err="1">
                <a:latin typeface="Courier New"/>
                <a:ea typeface="Courier New"/>
                <a:cs typeface="Courier New"/>
                <a:sym typeface="Courier New"/>
              </a:rPr>
              <a:t>user_id</a:t>
            </a:r>
            <a:r>
              <a:rPr lang="en-NZ" sz="900" dirty="0">
                <a:latin typeface="Courier New"/>
                <a:ea typeface="Courier New"/>
                <a:cs typeface="Courier New"/>
                <a:sym typeface="Courier New"/>
              </a:rPr>
              <a:t>)</a:t>
            </a:r>
          </a:p>
          <a:p>
            <a:pPr lvl="0">
              <a:buClr>
                <a:schemeClr val="dk1"/>
              </a:buClr>
              <a:buSzPts val="1100"/>
            </a:pPr>
            <a:r>
              <a:rPr lang="en-NZ" sz="900" dirty="0">
                <a:latin typeface="Courier New"/>
                <a:ea typeface="Courier New"/>
                <a:cs typeface="Courier New"/>
                <a:sym typeface="Courier New"/>
              </a:rPr>
              <a:t> FROM survey</a:t>
            </a:r>
          </a:p>
          <a:p>
            <a:pPr lvl="0">
              <a:buClr>
                <a:schemeClr val="dk1"/>
              </a:buClr>
              <a:buSzPts val="1100"/>
            </a:pPr>
            <a:r>
              <a:rPr lang="en-NZ" sz="900" dirty="0">
                <a:latin typeface="Courier New"/>
                <a:ea typeface="Courier New"/>
                <a:cs typeface="Courier New"/>
                <a:sym typeface="Courier New"/>
              </a:rPr>
              <a:t> GROUP BY question;</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NZ" sz="1200" dirty="0">
                <a:latin typeface="Roboto"/>
                <a:ea typeface="Roboto"/>
                <a:cs typeface="Roboto"/>
                <a:sym typeface="Roboto"/>
              </a:rPr>
              <a:t>We first took a look at the survey table and found out the response number for each survey question with the code on the right. The answer rate of each question (number of responses divided by that of the previous question) was calculated in Excel and listed in the rate column in the following table. Question 3 and 5 had lower answer rate than the other questions. The possible reasons are: it’s hard to tell if certain shapes fit someone well before try-on, and many people don’t remember when they had their last eye exam.</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141344946"/>
              </p:ext>
            </p:extLst>
          </p:nvPr>
        </p:nvGraphicFramePr>
        <p:xfrm>
          <a:off x="177975" y="3189000"/>
          <a:ext cx="4920899" cy="1887833"/>
        </p:xfrm>
        <a:graphic>
          <a:graphicData uri="http://schemas.openxmlformats.org/drawingml/2006/table">
            <a:tbl>
              <a:tblPr>
                <a:noFill/>
                <a:tableStyleId>{8628B589-4659-4227-9C68-565DD4A46BFE}</a:tableStyleId>
              </a:tblPr>
              <a:tblGrid>
                <a:gridCol w="2180999">
                  <a:extLst>
                    <a:ext uri="{9D8B030D-6E8A-4147-A177-3AD203B41FA5}">
                      <a16:colId xmlns:a16="http://schemas.microsoft.com/office/drawing/2014/main" val="20000"/>
                    </a:ext>
                  </a:extLst>
                </a:gridCol>
                <a:gridCol w="1819621">
                  <a:extLst>
                    <a:ext uri="{9D8B030D-6E8A-4147-A177-3AD203B41FA5}">
                      <a16:colId xmlns:a16="http://schemas.microsoft.com/office/drawing/2014/main" val="20001"/>
                    </a:ext>
                  </a:extLst>
                </a:gridCol>
                <a:gridCol w="920279">
                  <a:extLst>
                    <a:ext uri="{9D8B030D-6E8A-4147-A177-3AD203B41FA5}">
                      <a16:colId xmlns:a16="http://schemas.microsoft.com/office/drawing/2014/main" val="2910933610"/>
                    </a:ext>
                  </a:extLst>
                </a:gridCol>
              </a:tblGrid>
              <a:tr h="363983">
                <a:tc>
                  <a:txBody>
                    <a:bodyPr/>
                    <a:lstStyle/>
                    <a:p>
                      <a:pPr marL="0" lvl="0" indent="0" rtl="0">
                        <a:spcBef>
                          <a:spcPts val="0"/>
                        </a:spcBef>
                        <a:spcAft>
                          <a:spcPts val="0"/>
                        </a:spcAft>
                        <a:buNone/>
                      </a:pPr>
                      <a:r>
                        <a:rPr lang="en"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COUNT(DISTINCT </a:t>
                      </a:r>
                      <a:r>
                        <a:rPr lang="en-NZ" sz="1000" b="1" dirty="0" err="1">
                          <a:solidFill>
                            <a:srgbClr val="FFFFFF"/>
                          </a:solidFill>
                        </a:rPr>
                        <a:t>user_id</a:t>
                      </a:r>
                      <a:r>
                        <a:rPr lang="en-NZ" sz="1000" b="1" dirty="0">
                          <a:solidFill>
                            <a:srgbClr val="FFFFFF"/>
                          </a:solidFill>
                        </a:rPr>
                        <a:t>)</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rate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92963">
                <a:tc>
                  <a:txBody>
                    <a:bodyPr/>
                    <a:lstStyle/>
                    <a:p>
                      <a:pPr marL="0" lvl="0" indent="0" rtl="0">
                        <a:spcBef>
                          <a:spcPts val="0"/>
                        </a:spcBef>
                        <a:spcAft>
                          <a:spcPts val="0"/>
                        </a:spcAft>
                        <a:buNone/>
                      </a:pPr>
                      <a:r>
                        <a:rPr lang="en-NZ" sz="800" dirty="0"/>
                        <a:t>1. What are you looking for?</a:t>
                      </a:r>
                      <a:endParaRPr sz="800" dirty="0"/>
                    </a:p>
                  </a:txBody>
                  <a:tcPr marL="91425" marR="91425" marT="91425" marB="91425"/>
                </a:tc>
                <a:tc>
                  <a:txBody>
                    <a:bodyPr/>
                    <a:lstStyle/>
                    <a:p>
                      <a:pPr marL="0" lvl="0" indent="0" rtl="0">
                        <a:spcBef>
                          <a:spcPts val="0"/>
                        </a:spcBef>
                        <a:spcAft>
                          <a:spcPts val="0"/>
                        </a:spcAft>
                        <a:buNone/>
                      </a:pPr>
                      <a:r>
                        <a:rPr lang="en-NZ" sz="800" dirty="0"/>
                        <a:t>500</a:t>
                      </a:r>
                      <a:endParaRPr sz="800" dirty="0"/>
                    </a:p>
                  </a:txBody>
                  <a:tcPr marL="91425" marR="91425" marT="91425" marB="91425"/>
                </a:tc>
                <a:tc>
                  <a:txBody>
                    <a:bodyPr/>
                    <a:lstStyle/>
                    <a:p>
                      <a:pPr marL="0" lvl="0" indent="0" rtl="0">
                        <a:spcBef>
                          <a:spcPts val="0"/>
                        </a:spcBef>
                        <a:spcAft>
                          <a:spcPts val="0"/>
                        </a:spcAft>
                        <a:buNone/>
                      </a:pPr>
                      <a:r>
                        <a:rPr lang="en-NZ" sz="800" dirty="0"/>
                        <a:t>100%</a:t>
                      </a:r>
                      <a:endParaRPr sz="800" dirty="0"/>
                    </a:p>
                  </a:txBody>
                  <a:tcPr marL="91425" marR="91425" marT="91425" marB="91425"/>
                </a:tc>
                <a:extLst>
                  <a:ext uri="{0D108BD9-81ED-4DB2-BD59-A6C34878D82A}">
                    <a16:rowId xmlns:a16="http://schemas.microsoft.com/office/drawing/2014/main" val="10001"/>
                  </a:ext>
                </a:extLst>
              </a:tr>
              <a:tr h="292963">
                <a:tc>
                  <a:txBody>
                    <a:bodyPr/>
                    <a:lstStyle/>
                    <a:p>
                      <a:pPr marL="0" lvl="0" indent="0" rtl="0">
                        <a:spcBef>
                          <a:spcPts val="0"/>
                        </a:spcBef>
                        <a:spcAft>
                          <a:spcPts val="0"/>
                        </a:spcAft>
                        <a:buNone/>
                      </a:pPr>
                      <a:r>
                        <a:rPr lang="en-NZ" sz="800" dirty="0"/>
                        <a:t>2. What's your fit?</a:t>
                      </a:r>
                      <a:endParaRPr sz="800" dirty="0"/>
                    </a:p>
                  </a:txBody>
                  <a:tcPr marL="91425" marR="91425" marT="91425" marB="91425"/>
                </a:tc>
                <a:tc>
                  <a:txBody>
                    <a:bodyPr/>
                    <a:lstStyle/>
                    <a:p>
                      <a:pPr marL="0" lvl="0" indent="0" rtl="0">
                        <a:spcBef>
                          <a:spcPts val="0"/>
                        </a:spcBef>
                        <a:spcAft>
                          <a:spcPts val="0"/>
                        </a:spcAft>
                        <a:buNone/>
                      </a:pPr>
                      <a:r>
                        <a:rPr lang="en-NZ" sz="800" dirty="0"/>
                        <a:t>475</a:t>
                      </a:r>
                      <a:endParaRPr sz="800" dirty="0"/>
                    </a:p>
                  </a:txBody>
                  <a:tcPr marL="91425" marR="91425" marT="91425" marB="91425"/>
                </a:tc>
                <a:tc>
                  <a:txBody>
                    <a:bodyPr/>
                    <a:lstStyle/>
                    <a:p>
                      <a:pPr marL="0" lvl="0" indent="0" rtl="0">
                        <a:spcBef>
                          <a:spcPts val="0"/>
                        </a:spcBef>
                        <a:spcAft>
                          <a:spcPts val="0"/>
                        </a:spcAft>
                        <a:buNone/>
                      </a:pPr>
                      <a:r>
                        <a:rPr lang="en-NZ" sz="800" dirty="0"/>
                        <a:t>95%</a:t>
                      </a:r>
                      <a:endParaRPr sz="800" dirty="0"/>
                    </a:p>
                  </a:txBody>
                  <a:tcPr marL="91425" marR="91425" marT="91425" marB="91425"/>
                </a:tc>
                <a:extLst>
                  <a:ext uri="{0D108BD9-81ED-4DB2-BD59-A6C34878D82A}">
                    <a16:rowId xmlns:a16="http://schemas.microsoft.com/office/drawing/2014/main" val="10002"/>
                  </a:ext>
                </a:extLst>
              </a:tr>
              <a:tr h="292963">
                <a:tc>
                  <a:txBody>
                    <a:bodyPr/>
                    <a:lstStyle/>
                    <a:p>
                      <a:pPr marL="0" lvl="0" indent="0" rtl="0">
                        <a:spcBef>
                          <a:spcPts val="0"/>
                        </a:spcBef>
                        <a:spcAft>
                          <a:spcPts val="0"/>
                        </a:spcAft>
                        <a:buNone/>
                      </a:pPr>
                      <a:r>
                        <a:rPr lang="en-NZ" sz="800" dirty="0"/>
                        <a:t>3. Which shapes do you like?</a:t>
                      </a:r>
                      <a:endParaRPr sz="800" dirty="0"/>
                    </a:p>
                  </a:txBody>
                  <a:tcPr marL="91425" marR="91425" marT="91425" marB="91425"/>
                </a:tc>
                <a:tc>
                  <a:txBody>
                    <a:bodyPr/>
                    <a:lstStyle/>
                    <a:p>
                      <a:pPr marL="0" lvl="0" indent="0" rtl="0">
                        <a:spcBef>
                          <a:spcPts val="0"/>
                        </a:spcBef>
                        <a:spcAft>
                          <a:spcPts val="0"/>
                        </a:spcAft>
                        <a:buNone/>
                      </a:pPr>
                      <a:r>
                        <a:rPr lang="en-NZ" sz="800" dirty="0"/>
                        <a:t>380</a:t>
                      </a:r>
                      <a:endParaRPr sz="800" dirty="0"/>
                    </a:p>
                  </a:txBody>
                  <a:tcPr marL="91425" marR="91425" marT="91425" marB="91425"/>
                </a:tc>
                <a:tc>
                  <a:txBody>
                    <a:bodyPr/>
                    <a:lstStyle/>
                    <a:p>
                      <a:pPr marL="0" lvl="0" indent="0" rtl="0">
                        <a:spcBef>
                          <a:spcPts val="0"/>
                        </a:spcBef>
                        <a:spcAft>
                          <a:spcPts val="0"/>
                        </a:spcAft>
                        <a:buNone/>
                      </a:pPr>
                      <a:r>
                        <a:rPr lang="en-NZ" sz="800" dirty="0"/>
                        <a:t>80%</a:t>
                      </a:r>
                      <a:endParaRPr sz="800" dirty="0"/>
                    </a:p>
                  </a:txBody>
                  <a:tcPr marL="91425" marR="91425" marT="91425" marB="91425"/>
                </a:tc>
                <a:extLst>
                  <a:ext uri="{0D108BD9-81ED-4DB2-BD59-A6C34878D82A}">
                    <a16:rowId xmlns:a16="http://schemas.microsoft.com/office/drawing/2014/main" val="10003"/>
                  </a:ext>
                </a:extLst>
              </a:tr>
              <a:tr h="292963">
                <a:tc>
                  <a:txBody>
                    <a:bodyPr/>
                    <a:lstStyle/>
                    <a:p>
                      <a:pPr marL="0" lvl="0" indent="0" rtl="0">
                        <a:spcBef>
                          <a:spcPts val="0"/>
                        </a:spcBef>
                        <a:spcAft>
                          <a:spcPts val="0"/>
                        </a:spcAft>
                        <a:buNone/>
                      </a:pPr>
                      <a:r>
                        <a:rPr lang="en-NZ" sz="800" dirty="0"/>
                        <a:t>4. Which </a:t>
                      </a:r>
                      <a:r>
                        <a:rPr lang="en-NZ" sz="800" dirty="0" err="1"/>
                        <a:t>colors</a:t>
                      </a:r>
                      <a:r>
                        <a:rPr lang="en-NZ" sz="800" dirty="0"/>
                        <a:t> do you like?</a:t>
                      </a:r>
                      <a:endParaRPr sz="800" dirty="0"/>
                    </a:p>
                  </a:txBody>
                  <a:tcPr marL="91425" marR="91425" marT="91425" marB="91425"/>
                </a:tc>
                <a:tc>
                  <a:txBody>
                    <a:bodyPr/>
                    <a:lstStyle/>
                    <a:p>
                      <a:pPr marL="0" lvl="0" indent="0" rtl="0">
                        <a:spcBef>
                          <a:spcPts val="0"/>
                        </a:spcBef>
                        <a:spcAft>
                          <a:spcPts val="0"/>
                        </a:spcAft>
                        <a:buNone/>
                      </a:pPr>
                      <a:r>
                        <a:rPr lang="en-NZ" sz="800" dirty="0"/>
                        <a:t>361</a:t>
                      </a:r>
                      <a:endParaRPr sz="800" dirty="0"/>
                    </a:p>
                  </a:txBody>
                  <a:tcPr marL="91425" marR="91425" marT="91425" marB="91425"/>
                </a:tc>
                <a:tc>
                  <a:txBody>
                    <a:bodyPr/>
                    <a:lstStyle/>
                    <a:p>
                      <a:pPr marL="0" lvl="0" indent="0" rtl="0">
                        <a:spcBef>
                          <a:spcPts val="0"/>
                        </a:spcBef>
                        <a:spcAft>
                          <a:spcPts val="0"/>
                        </a:spcAft>
                        <a:buNone/>
                      </a:pPr>
                      <a:r>
                        <a:rPr lang="en-NZ" sz="800" dirty="0"/>
                        <a:t>95%</a:t>
                      </a:r>
                      <a:endParaRPr sz="800" dirty="0"/>
                    </a:p>
                  </a:txBody>
                  <a:tcPr marL="91425" marR="91425" marT="91425" marB="91425"/>
                </a:tc>
                <a:extLst>
                  <a:ext uri="{0D108BD9-81ED-4DB2-BD59-A6C34878D82A}">
                    <a16:rowId xmlns:a16="http://schemas.microsoft.com/office/drawing/2014/main" val="10004"/>
                  </a:ext>
                </a:extLst>
              </a:tr>
              <a:tr h="292963">
                <a:tc>
                  <a:txBody>
                    <a:bodyPr/>
                    <a:lstStyle/>
                    <a:p>
                      <a:pPr marL="0" lvl="0" indent="0" rtl="0">
                        <a:spcBef>
                          <a:spcPts val="0"/>
                        </a:spcBef>
                        <a:spcAft>
                          <a:spcPts val="0"/>
                        </a:spcAft>
                        <a:buNone/>
                      </a:pPr>
                      <a:r>
                        <a:rPr lang="en-NZ" sz="800" dirty="0"/>
                        <a:t>5. When was your last eye exam?	</a:t>
                      </a:r>
                      <a:endParaRPr sz="800" dirty="0"/>
                    </a:p>
                  </a:txBody>
                  <a:tcPr marL="91425" marR="91425" marT="91425" marB="91425"/>
                </a:tc>
                <a:tc>
                  <a:txBody>
                    <a:bodyPr/>
                    <a:lstStyle/>
                    <a:p>
                      <a:pPr marL="0" lvl="0" indent="0" rtl="0">
                        <a:spcBef>
                          <a:spcPts val="0"/>
                        </a:spcBef>
                        <a:spcAft>
                          <a:spcPts val="0"/>
                        </a:spcAft>
                        <a:buNone/>
                      </a:pPr>
                      <a:r>
                        <a:rPr lang="en-NZ" sz="800" dirty="0"/>
                        <a:t>270</a:t>
                      </a:r>
                      <a:endParaRPr sz="800" dirty="0"/>
                    </a:p>
                  </a:txBody>
                  <a:tcPr marL="91425" marR="91425" marT="91425" marB="91425"/>
                </a:tc>
                <a:tc>
                  <a:txBody>
                    <a:bodyPr/>
                    <a:lstStyle/>
                    <a:p>
                      <a:pPr marL="0" lvl="0" indent="0" rtl="0">
                        <a:spcBef>
                          <a:spcPts val="0"/>
                        </a:spcBef>
                        <a:spcAft>
                          <a:spcPts val="0"/>
                        </a:spcAft>
                        <a:buNone/>
                      </a:pPr>
                      <a:r>
                        <a:rPr lang="en-NZ" sz="800" dirty="0"/>
                        <a:t>75%</a:t>
                      </a:r>
                      <a:endParaRPr sz="800" dirty="0"/>
                    </a:p>
                  </a:txBody>
                  <a:tcPr marL="91425" marR="91425" marT="91425" marB="91425"/>
                </a:tc>
                <a:extLst>
                  <a:ext uri="{0D108BD9-81ED-4DB2-BD59-A6C34878D82A}">
                    <a16:rowId xmlns:a16="http://schemas.microsoft.com/office/drawing/2014/main" val="48113606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a:t>
            </a:r>
            <a:r>
              <a:rPr lang="en-NZ" sz="4800" dirty="0">
                <a:solidFill>
                  <a:schemeClr val="lt1"/>
                </a:solidFill>
                <a:latin typeface="Roboto Black"/>
                <a:ea typeface="Roboto Black"/>
                <a:cs typeface="Roboto Black"/>
                <a:sym typeface="Roboto Black"/>
              </a:rPr>
              <a:t>Home Try-On Funnel</a:t>
            </a:r>
            <a:endParaRPr dirty="0"/>
          </a:p>
        </p:txBody>
      </p:sp>
    </p:spTree>
    <p:extLst>
      <p:ext uri="{BB962C8B-B14F-4D97-AF65-F5344CB8AC3E}">
        <p14:creationId xmlns:p14="http://schemas.microsoft.com/office/powerpoint/2010/main" val="870126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en-NZ" sz="2400" b="1" dirty="0">
                <a:solidFill>
                  <a:srgbClr val="295269"/>
                </a:solidFill>
                <a:latin typeface="Roboto"/>
                <a:ea typeface="Roboto"/>
                <a:cs typeface="Roboto"/>
                <a:sym typeface="Roboto"/>
              </a:rPr>
              <a:t>The joint table of quiz, </a:t>
            </a:r>
            <a:r>
              <a:rPr lang="en-NZ" sz="2400" b="1" dirty="0" err="1">
                <a:solidFill>
                  <a:srgbClr val="295269"/>
                </a:solidFill>
                <a:latin typeface="Roboto"/>
                <a:ea typeface="Roboto"/>
                <a:cs typeface="Roboto"/>
                <a:sym typeface="Roboto"/>
              </a:rPr>
              <a:t>home_try_on</a:t>
            </a:r>
            <a:r>
              <a:rPr lang="en-NZ" sz="2400" b="1" dirty="0">
                <a:solidFill>
                  <a:srgbClr val="295269"/>
                </a:solidFill>
                <a:latin typeface="Roboto"/>
                <a:ea typeface="Roboto"/>
                <a:cs typeface="Roboto"/>
                <a:sym typeface="Roboto"/>
              </a:rPr>
              <a:t>, and purchase</a:t>
            </a:r>
            <a:endParaRPr sz="2400" b="1" dirty="0">
              <a:solidFill>
                <a:srgbClr val="295269"/>
              </a:solidFill>
              <a:latin typeface="Roboto"/>
              <a:ea typeface="Roboto"/>
              <a:cs typeface="Roboto"/>
              <a:sym typeface="Roboto"/>
            </a:endParaRPr>
          </a:p>
        </p:txBody>
      </p:sp>
      <p:sp>
        <p:nvSpPr>
          <p:cNvPr id="331" name="Shape 331"/>
          <p:cNvSpPr txBox="1"/>
          <p:nvPr/>
        </p:nvSpPr>
        <p:spPr>
          <a:xfrm>
            <a:off x="177975" y="1201325"/>
            <a:ext cx="4920900" cy="8376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rtl="0">
              <a:lnSpc>
                <a:spcPct val="115000"/>
              </a:lnSpc>
              <a:spcBef>
                <a:spcPts val="0"/>
              </a:spcBef>
              <a:spcAft>
                <a:spcPts val="0"/>
              </a:spcAft>
              <a:buSzPts val="1200"/>
            </a:pPr>
            <a:r>
              <a:rPr lang="en-NZ" sz="1200" dirty="0">
                <a:latin typeface="Roboto"/>
                <a:ea typeface="Roboto"/>
                <a:cs typeface="Roboto"/>
                <a:sym typeface="Roboto"/>
              </a:rPr>
              <a:t>These three tables were outer joined to create a new table named </a:t>
            </a:r>
            <a:r>
              <a:rPr lang="en-NZ" sz="1200" dirty="0" err="1">
                <a:latin typeface="Roboto"/>
                <a:ea typeface="Roboto"/>
                <a:cs typeface="Roboto"/>
                <a:sym typeface="Roboto"/>
              </a:rPr>
              <a:t>new_table</a:t>
            </a:r>
            <a:r>
              <a:rPr lang="en-NZ" sz="1200" dirty="0">
                <a:latin typeface="Roboto"/>
                <a:ea typeface="Roboto"/>
                <a:cs typeface="Roboto"/>
                <a:sym typeface="Roboto"/>
              </a:rPr>
              <a:t> with the following code. The resultant table looks like the one on the right.</a:t>
            </a:r>
            <a:endParaRPr sz="1200" dirty="0">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292490540"/>
              </p:ext>
            </p:extLst>
          </p:nvPr>
        </p:nvGraphicFramePr>
        <p:xfrm>
          <a:off x="5275700" y="1201263"/>
          <a:ext cx="3492224" cy="3895460"/>
        </p:xfrm>
        <a:graphic>
          <a:graphicData uri="http://schemas.openxmlformats.org/drawingml/2006/table">
            <a:tbl>
              <a:tblPr>
                <a:noFill/>
                <a:tableStyleId>{8628B589-4659-4227-9C68-565DD4A46BFE}</a:tableStyleId>
              </a:tblPr>
              <a:tblGrid>
                <a:gridCol w="1194260">
                  <a:extLst>
                    <a:ext uri="{9D8B030D-6E8A-4147-A177-3AD203B41FA5}">
                      <a16:colId xmlns:a16="http://schemas.microsoft.com/office/drawing/2014/main" val="20000"/>
                    </a:ext>
                  </a:extLst>
                </a:gridCol>
                <a:gridCol w="765988">
                  <a:extLst>
                    <a:ext uri="{9D8B030D-6E8A-4147-A177-3AD203B41FA5}">
                      <a16:colId xmlns:a16="http://schemas.microsoft.com/office/drawing/2014/main" val="20001"/>
                    </a:ext>
                  </a:extLst>
                </a:gridCol>
                <a:gridCol w="765988">
                  <a:extLst>
                    <a:ext uri="{9D8B030D-6E8A-4147-A177-3AD203B41FA5}">
                      <a16:colId xmlns:a16="http://schemas.microsoft.com/office/drawing/2014/main" val="3470800044"/>
                    </a:ext>
                  </a:extLst>
                </a:gridCol>
                <a:gridCol w="765988">
                  <a:extLst>
                    <a:ext uri="{9D8B030D-6E8A-4147-A177-3AD203B41FA5}">
                      <a16:colId xmlns:a16="http://schemas.microsoft.com/office/drawing/2014/main" val="1020430169"/>
                    </a:ext>
                  </a:extLst>
                </a:gridCol>
              </a:tblGrid>
              <a:tr h="247653">
                <a:tc>
                  <a:txBody>
                    <a:bodyPr/>
                    <a:lstStyle/>
                    <a:p>
                      <a:pPr marL="0" lvl="0" indent="0" rtl="0">
                        <a:spcBef>
                          <a:spcPts val="0"/>
                        </a:spcBef>
                        <a:spcAft>
                          <a:spcPts val="0"/>
                        </a:spcAft>
                        <a:buNone/>
                      </a:pPr>
                      <a:r>
                        <a:rPr lang="en-NZ" sz="1000" b="1" dirty="0">
                          <a:solidFill>
                            <a:srgbClr val="FFFFFF"/>
                          </a:solidFill>
                        </a:rPr>
                        <a:t>u</a:t>
                      </a:r>
                      <a:r>
                        <a:rPr lang="en" sz="1000" b="1" dirty="0">
                          <a:solidFill>
                            <a:srgbClr val="FFFFFF"/>
                          </a:solidFill>
                        </a:rPr>
                        <a:t>ser_id</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i</a:t>
                      </a:r>
                      <a:r>
                        <a:rPr lang="en" sz="1000" b="1" dirty="0">
                          <a:solidFill>
                            <a:srgbClr val="FFFFFF"/>
                          </a:solidFill>
                        </a:rPr>
                        <a:t>s_home_try_on</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number_of_pairs</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is_purchase</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r>
                        <a:rPr lang="en-NZ" sz="800" b="0" i="0" u="none" strike="noStrike" cap="none" dirty="0">
                          <a:solidFill>
                            <a:srgbClr val="000000"/>
                          </a:solidFill>
                          <a:effectLst/>
                          <a:latin typeface="Arial"/>
                          <a:ea typeface="Arial"/>
                          <a:cs typeface="Arial"/>
                          <a:sym typeface="Arial"/>
                        </a:rPr>
                        <a:t>4e8118dc-bb3d-49bf-85fc-cca8d83232ac</a:t>
                      </a:r>
                      <a:endParaRPr sz="8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NZ" sz="1400" dirty="0"/>
                        <a:t>1</a:t>
                      </a:r>
                      <a:endParaRPr sz="14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NZ" sz="1400" dirty="0"/>
                        <a:t>3 pairs</a:t>
                      </a:r>
                      <a:endParaRPr sz="1400" dirty="0"/>
                    </a:p>
                  </a:txBody>
                  <a:tcPr marL="91425" marR="91425" marT="91425" marB="91425">
                    <a:lnT w="9525" cap="flat" cmpd="sng" algn="ctr">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NZ" sz="1400" dirty="0"/>
                        <a:t>0</a:t>
                      </a:r>
                      <a:endParaRPr sz="1400" dirty="0"/>
                    </a:p>
                  </a:txBody>
                  <a:tcPr marL="91425" marR="91425" marT="91425" marB="91425">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r>
                        <a:rPr lang="en-NZ" sz="800" b="0" i="0" u="none" strike="noStrike" cap="none" dirty="0">
                          <a:solidFill>
                            <a:srgbClr val="000000"/>
                          </a:solidFill>
                          <a:effectLst/>
                          <a:latin typeface="Arial"/>
                          <a:ea typeface="Arial"/>
                          <a:cs typeface="Arial"/>
                          <a:sym typeface="Arial"/>
                        </a:rPr>
                        <a:t>291f1cca-e507-48be-b063-002b14906468</a:t>
                      </a:r>
                      <a:endParaRPr sz="800" dirty="0"/>
                    </a:p>
                  </a:txBody>
                  <a:tcPr marL="91425" marR="91425" marT="91425" marB="91425"/>
                </a:tc>
                <a:tc>
                  <a:txBody>
                    <a:bodyPr/>
                    <a:lstStyle/>
                    <a:p>
                      <a:pPr marL="0" lvl="0" indent="0" rtl="0">
                        <a:spcBef>
                          <a:spcPts val="0"/>
                        </a:spcBef>
                        <a:spcAft>
                          <a:spcPts val="0"/>
                        </a:spcAft>
                        <a:buNone/>
                      </a:pPr>
                      <a:r>
                        <a:rPr lang="en-NZ" dirty="0"/>
                        <a:t>1</a:t>
                      </a:r>
                      <a:endParaRPr dirty="0"/>
                    </a:p>
                  </a:txBody>
                  <a:tcPr marL="91425" marR="91425" marT="91425" marB="91425"/>
                </a:tc>
                <a:tc>
                  <a:txBody>
                    <a:bodyPr/>
                    <a:lstStyle/>
                    <a:p>
                      <a:pPr marL="0" lvl="0" indent="0" rtl="0">
                        <a:spcBef>
                          <a:spcPts val="0"/>
                        </a:spcBef>
                        <a:spcAft>
                          <a:spcPts val="0"/>
                        </a:spcAft>
                        <a:buNone/>
                      </a:pPr>
                      <a:r>
                        <a:rPr lang="en-NZ" dirty="0"/>
                        <a:t>3 pairs</a:t>
                      </a:r>
                      <a:endParaRPr dirty="0"/>
                    </a:p>
                  </a:txBody>
                  <a:tcPr marL="91425" marR="91425" marT="91425" marB="91425"/>
                </a:tc>
                <a:tc>
                  <a:txBody>
                    <a:bodyPr/>
                    <a:lstStyle/>
                    <a:p>
                      <a:pPr marL="0" lvl="0" indent="0" rtl="0">
                        <a:spcBef>
                          <a:spcPts val="0"/>
                        </a:spcBef>
                        <a:spcAft>
                          <a:spcPts val="0"/>
                        </a:spcAft>
                        <a:buNone/>
                      </a:pPr>
                      <a:r>
                        <a:rPr lang="en-NZ" dirty="0"/>
                        <a:t>1</a:t>
                      </a:r>
                      <a:endParaRPr dirty="0"/>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r>
                        <a:rPr lang="en-NZ" sz="800" b="0" i="0" u="none" strike="noStrike" cap="none" dirty="0">
                          <a:solidFill>
                            <a:srgbClr val="000000"/>
                          </a:solidFill>
                          <a:effectLst/>
                          <a:latin typeface="Arial"/>
                          <a:ea typeface="Arial"/>
                          <a:cs typeface="Arial"/>
                          <a:sym typeface="Arial"/>
                        </a:rPr>
                        <a:t>75122300-0736-4087-b6d8-c0c5373a1a04</a:t>
                      </a:r>
                      <a:endParaRPr sz="800" dirty="0"/>
                    </a:p>
                  </a:txBody>
                  <a:tcPr marL="91425" marR="91425" marT="91425" marB="91425"/>
                </a:tc>
                <a:tc>
                  <a:txBody>
                    <a:bodyPr/>
                    <a:lstStyle/>
                    <a:p>
                      <a:pPr marL="0" lvl="0" indent="0" rtl="0">
                        <a:spcBef>
                          <a:spcPts val="0"/>
                        </a:spcBef>
                        <a:spcAft>
                          <a:spcPts val="0"/>
                        </a:spcAft>
                        <a:buNone/>
                      </a:pPr>
                      <a:r>
                        <a:rPr lang="en-NZ" dirty="0"/>
                        <a:t>0</a:t>
                      </a:r>
                      <a:endParaRPr dirty="0"/>
                    </a:p>
                  </a:txBody>
                  <a:tcPr marL="91425" marR="91425" marT="91425" marB="91425"/>
                </a:tc>
                <a:tc>
                  <a:txBody>
                    <a:bodyPr/>
                    <a:lstStyle/>
                    <a:p>
                      <a:pPr marL="0" lvl="0" indent="0" rtl="0">
                        <a:spcBef>
                          <a:spcPts val="0"/>
                        </a:spcBef>
                        <a:spcAft>
                          <a:spcPts val="0"/>
                        </a:spcAft>
                        <a:buNone/>
                      </a:pPr>
                      <a:r>
                        <a:rPr lang="en-NZ" dirty="0"/>
                        <a:t>Null</a:t>
                      </a:r>
                      <a:endParaRPr dirty="0"/>
                    </a:p>
                  </a:txBody>
                  <a:tcPr marL="91425" marR="91425" marT="91425" marB="91425"/>
                </a:tc>
                <a:tc>
                  <a:txBody>
                    <a:bodyPr/>
                    <a:lstStyle/>
                    <a:p>
                      <a:pPr marL="0" lvl="0" indent="0" rtl="0">
                        <a:spcBef>
                          <a:spcPts val="0"/>
                        </a:spcBef>
                        <a:spcAft>
                          <a:spcPts val="0"/>
                        </a:spcAft>
                        <a:buNone/>
                      </a:pPr>
                      <a:r>
                        <a:rPr lang="en-NZ" dirty="0"/>
                        <a:t>0</a:t>
                      </a:r>
                      <a:endParaRPr dirty="0"/>
                    </a:p>
                  </a:txBody>
                  <a:tcPr marL="91425" marR="91425" marT="91425" marB="91425"/>
                </a:tc>
                <a:extLst>
                  <a:ext uri="{0D108BD9-81ED-4DB2-BD59-A6C34878D82A}">
                    <a16:rowId xmlns:a16="http://schemas.microsoft.com/office/drawing/2014/main" val="10003"/>
                  </a:ext>
                </a:extLst>
              </a:tr>
              <a:tr h="297378">
                <a:tc>
                  <a:txBody>
                    <a:bodyPr/>
                    <a:lstStyle/>
                    <a:p>
                      <a:pPr marL="0" lvl="0" indent="0" rtl="0">
                        <a:spcBef>
                          <a:spcPts val="0"/>
                        </a:spcBef>
                        <a:spcAft>
                          <a:spcPts val="0"/>
                        </a:spcAft>
                        <a:buNone/>
                      </a:pPr>
                      <a:r>
                        <a:rPr lang="en-NZ" dirty="0"/>
                        <a:t>…</a:t>
                      </a:r>
                      <a:endParaRPr dirty="0"/>
                    </a:p>
                  </a:txBody>
                  <a:tcPr marL="91425" marR="91425" marT="91425" marB="91425"/>
                </a:tc>
                <a:tc>
                  <a:txBody>
                    <a:bodyPr/>
                    <a:lstStyle/>
                    <a:p>
                      <a:pPr marL="0" lvl="0" indent="0" rtl="0">
                        <a:spcBef>
                          <a:spcPts val="0"/>
                        </a:spcBef>
                        <a:spcAft>
                          <a:spcPts val="0"/>
                        </a:spcAft>
                        <a:buNone/>
                      </a:pPr>
                      <a:r>
                        <a:rPr lang="en-NZ" dirty="0"/>
                        <a:t>1</a:t>
                      </a:r>
                      <a:endParaRPr dirty="0"/>
                    </a:p>
                  </a:txBody>
                  <a:tcPr marL="91425" marR="91425" marT="91425" marB="91425"/>
                </a:tc>
                <a:tc>
                  <a:txBody>
                    <a:bodyPr/>
                    <a:lstStyle/>
                    <a:p>
                      <a:pPr marL="0" lvl="0" indent="0" rtl="0">
                        <a:spcBef>
                          <a:spcPts val="0"/>
                        </a:spcBef>
                        <a:spcAft>
                          <a:spcPts val="0"/>
                        </a:spcAft>
                        <a:buNone/>
                      </a:pPr>
                      <a:r>
                        <a:rPr lang="en-NZ" dirty="0"/>
                        <a:t>5 pairs</a:t>
                      </a:r>
                      <a:endParaRPr dirty="0"/>
                    </a:p>
                  </a:txBody>
                  <a:tcPr marL="91425" marR="91425" marT="91425" marB="91425"/>
                </a:tc>
                <a:tc>
                  <a:txBody>
                    <a:bodyPr/>
                    <a:lstStyle/>
                    <a:p>
                      <a:pPr marL="0" lvl="0" indent="0" rtl="0">
                        <a:spcBef>
                          <a:spcPts val="0"/>
                        </a:spcBef>
                        <a:spcAft>
                          <a:spcPts val="0"/>
                        </a:spcAft>
                        <a:buNone/>
                      </a:pPr>
                      <a:r>
                        <a:rPr lang="en-NZ" dirty="0"/>
                        <a:t>0</a:t>
                      </a:r>
                      <a:endParaRPr dirty="0"/>
                    </a:p>
                  </a:txBody>
                  <a:tcPr marL="91425" marR="91425" marT="91425" marB="91425"/>
                </a:tc>
                <a:extLst>
                  <a:ext uri="{0D108BD9-81ED-4DB2-BD59-A6C34878D82A}">
                    <a16:rowId xmlns:a16="http://schemas.microsoft.com/office/drawing/2014/main" val="10004"/>
                  </a:ext>
                </a:extLst>
              </a:tr>
              <a:tr h="0">
                <a:tc>
                  <a:txBody>
                    <a:bodyPr/>
                    <a:lstStyle/>
                    <a:p>
                      <a:pPr marL="0" lvl="0" indent="0" rtl="0">
                        <a:spcBef>
                          <a:spcPts val="0"/>
                        </a:spcBef>
                        <a:spcAft>
                          <a:spcPts val="0"/>
                        </a:spcAft>
                        <a:buNone/>
                      </a:pPr>
                      <a:r>
                        <a:rPr lang="en-NZ" dirty="0"/>
                        <a:t>…</a:t>
                      </a:r>
                      <a:endParaRPr dirty="0"/>
                    </a:p>
                  </a:txBody>
                  <a:tcPr marL="91425" marR="91425" marT="91425" marB="91425"/>
                </a:tc>
                <a:tc>
                  <a:txBody>
                    <a:bodyPr/>
                    <a:lstStyle/>
                    <a:p>
                      <a:pPr marL="0" lvl="0" indent="0" rtl="0">
                        <a:spcBef>
                          <a:spcPts val="0"/>
                        </a:spcBef>
                        <a:spcAft>
                          <a:spcPts val="0"/>
                        </a:spcAft>
                        <a:buNone/>
                      </a:pPr>
                      <a:r>
                        <a:rPr lang="en-NZ" dirty="0"/>
                        <a:t>1</a:t>
                      </a:r>
                      <a:endParaRPr dirty="0"/>
                    </a:p>
                  </a:txBody>
                  <a:tcPr marL="91425" marR="91425" marT="91425" marB="91425"/>
                </a:tc>
                <a:tc>
                  <a:txBody>
                    <a:bodyPr/>
                    <a:lstStyle/>
                    <a:p>
                      <a:pPr marL="0" lvl="0" indent="0" rtl="0">
                        <a:spcBef>
                          <a:spcPts val="0"/>
                        </a:spcBef>
                        <a:spcAft>
                          <a:spcPts val="0"/>
                        </a:spcAft>
                        <a:buNone/>
                      </a:pPr>
                      <a:r>
                        <a:rPr lang="en-NZ" dirty="0"/>
                        <a:t>3 pairs</a:t>
                      </a:r>
                      <a:endParaRPr dirty="0"/>
                    </a:p>
                  </a:txBody>
                  <a:tcPr marL="91425" marR="91425" marT="91425" marB="91425"/>
                </a:tc>
                <a:tc>
                  <a:txBody>
                    <a:bodyPr/>
                    <a:lstStyle/>
                    <a:p>
                      <a:pPr marL="0" lvl="0" indent="0" rtl="0">
                        <a:spcBef>
                          <a:spcPts val="0"/>
                        </a:spcBef>
                        <a:spcAft>
                          <a:spcPts val="0"/>
                        </a:spcAft>
                        <a:buNone/>
                      </a:pPr>
                      <a:r>
                        <a:rPr lang="en-NZ" dirty="0"/>
                        <a:t>1</a:t>
                      </a:r>
                      <a:endParaRPr dirty="0"/>
                    </a:p>
                  </a:txBody>
                  <a:tcPr marL="91425" marR="91425" marT="91425" marB="91425"/>
                </a:tc>
                <a:extLst>
                  <a:ext uri="{0D108BD9-81ED-4DB2-BD59-A6C34878D82A}">
                    <a16:rowId xmlns:a16="http://schemas.microsoft.com/office/drawing/2014/main" val="10005"/>
                  </a:ext>
                </a:extLst>
              </a:tr>
              <a:tr h="0">
                <a:tc>
                  <a:txBody>
                    <a:bodyPr/>
                    <a:lstStyle/>
                    <a:p>
                      <a:pPr marL="0" lvl="0" indent="0" rtl="0">
                        <a:spcBef>
                          <a:spcPts val="0"/>
                        </a:spcBef>
                        <a:spcAft>
                          <a:spcPts val="0"/>
                        </a:spcAft>
                        <a:buNone/>
                      </a:pPr>
                      <a:r>
                        <a:rPr lang="en-NZ" dirty="0"/>
                        <a:t>…</a:t>
                      </a:r>
                      <a:endParaRPr dirty="0"/>
                    </a:p>
                  </a:txBody>
                  <a:tcPr marL="91425" marR="91425" marT="91425" marB="91425"/>
                </a:tc>
                <a:tc>
                  <a:txBody>
                    <a:bodyPr/>
                    <a:lstStyle/>
                    <a:p>
                      <a:pPr marL="0" lvl="0" indent="0" rtl="0">
                        <a:spcBef>
                          <a:spcPts val="0"/>
                        </a:spcBef>
                        <a:spcAft>
                          <a:spcPts val="0"/>
                        </a:spcAft>
                        <a:buNone/>
                      </a:pPr>
                      <a:r>
                        <a:rPr lang="en-NZ" dirty="0"/>
                        <a:t>1</a:t>
                      </a:r>
                      <a:endParaRPr dirty="0"/>
                    </a:p>
                  </a:txBody>
                  <a:tcPr marL="91425" marR="91425" marT="91425" marB="91425"/>
                </a:tc>
                <a:tc>
                  <a:txBody>
                    <a:bodyPr/>
                    <a:lstStyle/>
                    <a:p>
                      <a:pPr marL="0" lvl="0" indent="0" rtl="0">
                        <a:spcBef>
                          <a:spcPts val="0"/>
                        </a:spcBef>
                        <a:spcAft>
                          <a:spcPts val="0"/>
                        </a:spcAft>
                        <a:buNone/>
                      </a:pPr>
                      <a:r>
                        <a:rPr lang="en-NZ" dirty="0"/>
                        <a:t>5 pairs</a:t>
                      </a:r>
                      <a:endParaRPr dirty="0"/>
                    </a:p>
                  </a:txBody>
                  <a:tcPr marL="91425" marR="91425" marT="91425" marB="91425"/>
                </a:tc>
                <a:tc>
                  <a:txBody>
                    <a:bodyPr/>
                    <a:lstStyle/>
                    <a:p>
                      <a:pPr marL="0" lvl="0" indent="0" rtl="0">
                        <a:spcBef>
                          <a:spcPts val="0"/>
                        </a:spcBef>
                        <a:spcAft>
                          <a:spcPts val="0"/>
                        </a:spcAft>
                        <a:buNone/>
                      </a:pPr>
                      <a:r>
                        <a:rPr lang="en-NZ" dirty="0"/>
                        <a:t>1</a:t>
                      </a:r>
                      <a:endParaRPr dirty="0"/>
                    </a:p>
                  </a:txBody>
                  <a:tcPr marL="91425" marR="91425" marT="91425" marB="91425"/>
                </a:tc>
                <a:extLst>
                  <a:ext uri="{0D108BD9-81ED-4DB2-BD59-A6C34878D82A}">
                    <a16:rowId xmlns:a16="http://schemas.microsoft.com/office/drawing/2014/main" val="10006"/>
                  </a:ext>
                </a:extLst>
              </a:tr>
              <a:tr h="0">
                <a:tc>
                  <a:txBody>
                    <a:bodyPr/>
                    <a:lstStyle/>
                    <a:p>
                      <a:pPr marL="0" lvl="0" indent="0" rtl="0">
                        <a:spcBef>
                          <a:spcPts val="0"/>
                        </a:spcBef>
                        <a:spcAft>
                          <a:spcPts val="0"/>
                        </a:spcAft>
                        <a:buNone/>
                      </a:pPr>
                      <a:r>
                        <a:rPr lang="en-NZ" dirty="0"/>
                        <a:t>…</a:t>
                      </a:r>
                      <a:endParaRPr dirty="0"/>
                    </a:p>
                  </a:txBody>
                  <a:tcPr marL="91425" marR="91425" marT="91425" marB="91425"/>
                </a:tc>
                <a:tc>
                  <a:txBody>
                    <a:bodyPr/>
                    <a:lstStyle/>
                    <a:p>
                      <a:pPr marL="0" lvl="0" indent="0" rtl="0">
                        <a:spcBef>
                          <a:spcPts val="0"/>
                        </a:spcBef>
                        <a:spcAft>
                          <a:spcPts val="0"/>
                        </a:spcAft>
                        <a:buNone/>
                      </a:pPr>
                      <a:r>
                        <a:rPr lang="en-NZ" dirty="0"/>
                        <a:t>0</a:t>
                      </a:r>
                      <a:endParaRPr dirty="0"/>
                    </a:p>
                  </a:txBody>
                  <a:tcPr marL="91425" marR="91425" marT="91425" marB="91425"/>
                </a:tc>
                <a:tc>
                  <a:txBody>
                    <a:bodyPr/>
                    <a:lstStyle/>
                    <a:p>
                      <a:pPr marL="0" lvl="0" indent="0" rtl="0">
                        <a:spcBef>
                          <a:spcPts val="0"/>
                        </a:spcBef>
                        <a:spcAft>
                          <a:spcPts val="0"/>
                        </a:spcAft>
                        <a:buNone/>
                      </a:pPr>
                      <a:r>
                        <a:rPr lang="en-NZ" dirty="0"/>
                        <a:t>Null</a:t>
                      </a:r>
                      <a:endParaRPr dirty="0"/>
                    </a:p>
                  </a:txBody>
                  <a:tcPr marL="91425" marR="91425" marT="91425" marB="91425"/>
                </a:tc>
                <a:tc>
                  <a:txBody>
                    <a:bodyPr/>
                    <a:lstStyle/>
                    <a:p>
                      <a:pPr marL="0" lvl="0" indent="0" rtl="0">
                        <a:spcBef>
                          <a:spcPts val="0"/>
                        </a:spcBef>
                        <a:spcAft>
                          <a:spcPts val="0"/>
                        </a:spcAft>
                        <a:buNone/>
                      </a:pPr>
                      <a:r>
                        <a:rPr lang="en-NZ" dirty="0"/>
                        <a:t>0</a:t>
                      </a:r>
                      <a:endParaRPr dirty="0"/>
                    </a:p>
                  </a:txBody>
                  <a:tcPr marL="91425" marR="91425" marT="91425" marB="91425"/>
                </a:tc>
                <a:extLst>
                  <a:ext uri="{0D108BD9-81ED-4DB2-BD59-A6C34878D82A}">
                    <a16:rowId xmlns:a16="http://schemas.microsoft.com/office/drawing/2014/main" val="10007"/>
                  </a:ext>
                </a:extLst>
              </a:tr>
              <a:tr h="0">
                <a:tc>
                  <a:txBody>
                    <a:bodyPr/>
                    <a:lstStyle/>
                    <a:p>
                      <a:pPr marL="0" lvl="0" indent="0" rtl="0">
                        <a:spcBef>
                          <a:spcPts val="0"/>
                        </a:spcBef>
                        <a:spcAft>
                          <a:spcPts val="0"/>
                        </a:spcAft>
                        <a:buNone/>
                      </a:pPr>
                      <a:r>
                        <a:rPr lang="en-NZ" dirty="0"/>
                        <a:t>…</a:t>
                      </a:r>
                      <a:endParaRPr dirty="0"/>
                    </a:p>
                  </a:txBody>
                  <a:tcPr marL="91425" marR="91425" marT="91425" marB="91425"/>
                </a:tc>
                <a:tc>
                  <a:txBody>
                    <a:bodyPr/>
                    <a:lstStyle/>
                    <a:p>
                      <a:pPr marL="0" lvl="0" indent="0" rtl="0">
                        <a:spcBef>
                          <a:spcPts val="0"/>
                        </a:spcBef>
                        <a:spcAft>
                          <a:spcPts val="0"/>
                        </a:spcAft>
                        <a:buNone/>
                      </a:pPr>
                      <a:r>
                        <a:rPr lang="en-NZ" dirty="0"/>
                        <a:t>0</a:t>
                      </a:r>
                      <a:endParaRPr dirty="0"/>
                    </a:p>
                  </a:txBody>
                  <a:tcPr marL="91425" marR="91425" marT="91425" marB="91425"/>
                </a:tc>
                <a:tc>
                  <a:txBody>
                    <a:bodyPr/>
                    <a:lstStyle/>
                    <a:p>
                      <a:pPr marL="0" lvl="0" indent="0" rtl="0">
                        <a:spcBef>
                          <a:spcPts val="0"/>
                        </a:spcBef>
                        <a:spcAft>
                          <a:spcPts val="0"/>
                        </a:spcAft>
                        <a:buNone/>
                      </a:pPr>
                      <a:r>
                        <a:rPr lang="en-NZ" dirty="0"/>
                        <a:t>Null</a:t>
                      </a:r>
                      <a:endParaRPr dirty="0"/>
                    </a:p>
                  </a:txBody>
                  <a:tcPr marL="91425" marR="91425" marT="91425" marB="91425"/>
                </a:tc>
                <a:tc>
                  <a:txBody>
                    <a:bodyPr/>
                    <a:lstStyle/>
                    <a:p>
                      <a:pPr marL="0" lvl="0" indent="0" rtl="0">
                        <a:spcBef>
                          <a:spcPts val="0"/>
                        </a:spcBef>
                        <a:spcAft>
                          <a:spcPts val="0"/>
                        </a:spcAft>
                        <a:buNone/>
                      </a:pPr>
                      <a:r>
                        <a:rPr lang="en-NZ" dirty="0"/>
                        <a:t>0</a:t>
                      </a:r>
                      <a:endParaRPr dirty="0"/>
                    </a:p>
                  </a:txBody>
                  <a:tcPr marL="91425" marR="91425" marT="91425" marB="91425"/>
                </a:tc>
                <a:extLst>
                  <a:ext uri="{0D108BD9-81ED-4DB2-BD59-A6C34878D82A}">
                    <a16:rowId xmlns:a16="http://schemas.microsoft.com/office/drawing/2014/main" val="10008"/>
                  </a:ext>
                </a:extLst>
              </a:tr>
            </a:tbl>
          </a:graphicData>
        </a:graphic>
      </p:graphicFrame>
      <p:sp>
        <p:nvSpPr>
          <p:cNvPr id="5" name="Shape 323">
            <a:extLst>
              <a:ext uri="{FF2B5EF4-FFF2-40B4-BE49-F238E27FC236}">
                <a16:creationId xmlns:a16="http://schemas.microsoft.com/office/drawing/2014/main" id="{CA7EA512-0AAE-46FA-8633-9B10802F5F7B}"/>
              </a:ext>
            </a:extLst>
          </p:cNvPr>
          <p:cNvSpPr txBox="1"/>
          <p:nvPr/>
        </p:nvSpPr>
        <p:spPr>
          <a:xfrm>
            <a:off x="177975" y="2120441"/>
            <a:ext cx="4920900" cy="2928672"/>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900" dirty="0">
                <a:latin typeface="Courier New"/>
                <a:ea typeface="Courier New"/>
                <a:cs typeface="Courier New"/>
                <a:sym typeface="Courier New"/>
              </a:rPr>
              <a:t> WITH </a:t>
            </a:r>
            <a:r>
              <a:rPr lang="en-NZ" sz="900" dirty="0" err="1">
                <a:latin typeface="Courier New"/>
                <a:ea typeface="Courier New"/>
                <a:cs typeface="Courier New"/>
                <a:sym typeface="Courier New"/>
              </a:rPr>
              <a:t>new_table</a:t>
            </a:r>
            <a:r>
              <a:rPr lang="en-NZ" sz="900" dirty="0">
                <a:latin typeface="Courier New"/>
                <a:ea typeface="Courier New"/>
                <a:cs typeface="Courier New"/>
                <a:sym typeface="Courier New"/>
              </a:rPr>
              <a:t> AS (SELECT </a:t>
            </a:r>
            <a:r>
              <a:rPr lang="en-NZ" sz="900" dirty="0" err="1">
                <a:latin typeface="Courier New"/>
                <a:ea typeface="Courier New"/>
                <a:cs typeface="Courier New"/>
                <a:sym typeface="Courier New"/>
              </a:rPr>
              <a:t>quiz.user_id</a:t>
            </a:r>
            <a:r>
              <a:rPr lang="en-NZ" sz="900" dirty="0">
                <a:latin typeface="Courier New"/>
                <a:ea typeface="Courier New"/>
                <a:cs typeface="Courier New"/>
                <a:sym typeface="Courier New"/>
              </a:rPr>
              <a:t> AS '</a:t>
            </a:r>
            <a:r>
              <a:rPr lang="en-NZ" sz="900" dirty="0" err="1">
                <a:latin typeface="Courier New"/>
                <a:ea typeface="Courier New"/>
                <a:cs typeface="Courier New"/>
                <a:sym typeface="Courier New"/>
              </a:rPr>
              <a:t>user_id</a:t>
            </a:r>
            <a:r>
              <a:rPr lang="en-NZ" sz="900" dirty="0">
                <a:latin typeface="Courier New"/>
                <a:ea typeface="Courier New"/>
                <a:cs typeface="Courier New"/>
                <a:sym typeface="Courier New"/>
              </a:rPr>
              <a:t>', </a:t>
            </a:r>
            <a:r>
              <a:rPr lang="en-NZ" sz="900" dirty="0" err="1">
                <a:latin typeface="Courier New"/>
                <a:ea typeface="Courier New"/>
                <a:cs typeface="Courier New"/>
                <a:sym typeface="Courier New"/>
              </a:rPr>
              <a:t>home_try_on.user_id</a:t>
            </a:r>
            <a:r>
              <a:rPr lang="en-NZ" sz="900" dirty="0">
                <a:latin typeface="Courier New"/>
                <a:ea typeface="Courier New"/>
                <a:cs typeface="Courier New"/>
                <a:sym typeface="Courier New"/>
              </a:rPr>
              <a:t> IS NOT NULL AS '</a:t>
            </a:r>
            <a:r>
              <a:rPr lang="en-NZ" sz="900" dirty="0" err="1">
                <a:latin typeface="Courier New"/>
                <a:ea typeface="Courier New"/>
                <a:cs typeface="Courier New"/>
                <a:sym typeface="Courier New"/>
              </a:rPr>
              <a:t>is_home_try_on</a:t>
            </a:r>
            <a:r>
              <a:rPr lang="en-NZ" sz="900" dirty="0">
                <a:latin typeface="Courier New"/>
                <a:ea typeface="Courier New"/>
                <a:cs typeface="Courier New"/>
                <a:sym typeface="Courier New"/>
              </a:rPr>
              <a:t>', </a:t>
            </a:r>
            <a:r>
              <a:rPr lang="en-NZ" sz="900" dirty="0" err="1">
                <a:latin typeface="Courier New"/>
                <a:ea typeface="Courier New"/>
                <a:cs typeface="Courier New"/>
                <a:sym typeface="Courier New"/>
              </a:rPr>
              <a:t>home_try_on.number_of_pairs</a:t>
            </a:r>
            <a:r>
              <a:rPr lang="en-NZ" sz="900" dirty="0">
                <a:latin typeface="Courier New"/>
                <a:ea typeface="Courier New"/>
                <a:cs typeface="Courier New"/>
                <a:sym typeface="Courier New"/>
              </a:rPr>
              <a:t> AS '</a:t>
            </a:r>
            <a:r>
              <a:rPr lang="en-NZ" sz="900" dirty="0" err="1">
                <a:latin typeface="Courier New"/>
                <a:ea typeface="Courier New"/>
                <a:cs typeface="Courier New"/>
                <a:sym typeface="Courier New"/>
              </a:rPr>
              <a:t>number_of_pairs</a:t>
            </a:r>
            <a:r>
              <a:rPr lang="en-NZ" sz="900" dirty="0">
                <a:latin typeface="Courier New"/>
                <a:ea typeface="Courier New"/>
                <a:cs typeface="Courier New"/>
                <a:sym typeface="Courier New"/>
              </a:rPr>
              <a:t>', </a:t>
            </a:r>
            <a:r>
              <a:rPr lang="en-NZ" sz="900" dirty="0" err="1">
                <a:latin typeface="Courier New"/>
                <a:ea typeface="Courier New"/>
                <a:cs typeface="Courier New"/>
                <a:sym typeface="Courier New"/>
              </a:rPr>
              <a:t>purchase.user_id</a:t>
            </a:r>
            <a:r>
              <a:rPr lang="en-NZ" sz="900" dirty="0">
                <a:latin typeface="Courier New"/>
                <a:ea typeface="Courier New"/>
                <a:cs typeface="Courier New"/>
                <a:sym typeface="Courier New"/>
              </a:rPr>
              <a:t> IS NOT NULL AS '</a:t>
            </a:r>
            <a:r>
              <a:rPr lang="en-NZ" sz="900" dirty="0" err="1">
                <a:latin typeface="Courier New"/>
                <a:ea typeface="Courier New"/>
                <a:cs typeface="Courier New"/>
                <a:sym typeface="Courier New"/>
              </a:rPr>
              <a:t>is_purchase</a:t>
            </a:r>
            <a:r>
              <a:rPr lang="en-NZ" sz="900" dirty="0">
                <a:latin typeface="Courier New"/>
                <a:ea typeface="Courier New"/>
                <a:cs typeface="Courier New"/>
                <a:sym typeface="Courier New"/>
              </a:rPr>
              <a:t>'</a:t>
            </a:r>
          </a:p>
          <a:p>
            <a:pPr lvl="0">
              <a:buClr>
                <a:schemeClr val="dk1"/>
              </a:buClr>
              <a:buSzPts val="1100"/>
            </a:pPr>
            <a:r>
              <a:rPr lang="en-NZ" sz="900" dirty="0">
                <a:latin typeface="Courier New"/>
                <a:ea typeface="Courier New"/>
                <a:cs typeface="Courier New"/>
                <a:sym typeface="Courier New"/>
              </a:rPr>
              <a:t> FROM quiz</a:t>
            </a:r>
          </a:p>
          <a:p>
            <a:pPr lvl="0">
              <a:buClr>
                <a:schemeClr val="dk1"/>
              </a:buClr>
              <a:buSzPts val="1100"/>
            </a:pPr>
            <a:r>
              <a:rPr lang="en-NZ" sz="900" dirty="0">
                <a:latin typeface="Courier New"/>
                <a:ea typeface="Courier New"/>
                <a:cs typeface="Courier New"/>
                <a:sym typeface="Courier New"/>
              </a:rPr>
              <a:t> LEFT JOIN </a:t>
            </a:r>
            <a:r>
              <a:rPr lang="en-NZ" sz="900" dirty="0" err="1">
                <a:latin typeface="Courier New"/>
                <a:ea typeface="Courier New"/>
                <a:cs typeface="Courier New"/>
                <a:sym typeface="Courier New"/>
              </a:rPr>
              <a:t>home_try_on</a:t>
            </a:r>
            <a:endParaRPr lang="en-NZ" sz="900" dirty="0">
              <a:latin typeface="Courier New"/>
              <a:ea typeface="Courier New"/>
              <a:cs typeface="Courier New"/>
              <a:sym typeface="Courier New"/>
            </a:endParaRPr>
          </a:p>
          <a:p>
            <a:pPr lvl="0">
              <a:buClr>
                <a:schemeClr val="dk1"/>
              </a:buClr>
              <a:buSzPts val="1100"/>
            </a:pPr>
            <a:r>
              <a:rPr lang="en-NZ" sz="900" dirty="0">
                <a:latin typeface="Courier New"/>
                <a:ea typeface="Courier New"/>
                <a:cs typeface="Courier New"/>
                <a:sym typeface="Courier New"/>
              </a:rPr>
              <a:t> ON </a:t>
            </a:r>
            <a:r>
              <a:rPr lang="en-NZ" sz="900" dirty="0" err="1">
                <a:latin typeface="Courier New"/>
                <a:ea typeface="Courier New"/>
                <a:cs typeface="Courier New"/>
                <a:sym typeface="Courier New"/>
              </a:rPr>
              <a:t>home_try_on.user_id</a:t>
            </a:r>
            <a:r>
              <a:rPr lang="en-NZ" sz="900" dirty="0">
                <a:latin typeface="Courier New"/>
                <a:ea typeface="Courier New"/>
                <a:cs typeface="Courier New"/>
                <a:sym typeface="Courier New"/>
              </a:rPr>
              <a:t> = </a:t>
            </a:r>
            <a:r>
              <a:rPr lang="en-NZ" sz="900" dirty="0" err="1">
                <a:latin typeface="Courier New"/>
                <a:ea typeface="Courier New"/>
                <a:cs typeface="Courier New"/>
                <a:sym typeface="Courier New"/>
              </a:rPr>
              <a:t>quiz.user_id</a:t>
            </a:r>
            <a:endParaRPr lang="en-NZ" sz="900" dirty="0">
              <a:latin typeface="Courier New"/>
              <a:ea typeface="Courier New"/>
              <a:cs typeface="Courier New"/>
              <a:sym typeface="Courier New"/>
            </a:endParaRPr>
          </a:p>
          <a:p>
            <a:pPr lvl="0">
              <a:buClr>
                <a:schemeClr val="dk1"/>
              </a:buClr>
              <a:buSzPts val="1100"/>
            </a:pPr>
            <a:r>
              <a:rPr lang="en-NZ" sz="900" dirty="0">
                <a:latin typeface="Courier New"/>
                <a:ea typeface="Courier New"/>
                <a:cs typeface="Courier New"/>
                <a:sym typeface="Courier New"/>
              </a:rPr>
              <a:t> LEFT JOIN purchase</a:t>
            </a:r>
          </a:p>
          <a:p>
            <a:pPr lvl="0">
              <a:buClr>
                <a:schemeClr val="dk1"/>
              </a:buClr>
              <a:buSzPts val="1100"/>
            </a:pPr>
            <a:r>
              <a:rPr lang="en-NZ" sz="900" dirty="0">
                <a:latin typeface="Courier New"/>
                <a:ea typeface="Courier New"/>
                <a:cs typeface="Courier New"/>
                <a:sym typeface="Courier New"/>
              </a:rPr>
              <a:t> ON </a:t>
            </a:r>
            <a:r>
              <a:rPr lang="en-NZ" sz="900" dirty="0" err="1">
                <a:latin typeface="Courier New"/>
                <a:ea typeface="Courier New"/>
                <a:cs typeface="Courier New"/>
                <a:sym typeface="Courier New"/>
              </a:rPr>
              <a:t>purchase.user_id</a:t>
            </a:r>
            <a:r>
              <a:rPr lang="en-NZ" sz="900" dirty="0">
                <a:latin typeface="Courier New"/>
                <a:ea typeface="Courier New"/>
                <a:cs typeface="Courier New"/>
                <a:sym typeface="Courier New"/>
              </a:rPr>
              <a:t> = </a:t>
            </a:r>
            <a:r>
              <a:rPr lang="en-NZ" sz="900" dirty="0" err="1">
                <a:latin typeface="Courier New"/>
                <a:ea typeface="Courier New"/>
                <a:cs typeface="Courier New"/>
                <a:sym typeface="Courier New"/>
              </a:rPr>
              <a:t>home_try_on.user_id</a:t>
            </a:r>
            <a:r>
              <a:rPr lang="en-NZ" sz="900" dirty="0">
                <a:latin typeface="Courier New"/>
                <a:ea typeface="Courier New"/>
                <a:cs typeface="Courier New"/>
                <a:sym typeface="Courier New"/>
              </a:rPr>
              <a:t>)</a:t>
            </a:r>
          </a:p>
          <a:p>
            <a:pPr lvl="0">
              <a:buClr>
                <a:schemeClr val="dk1"/>
              </a:buClr>
              <a:buSzPts val="1100"/>
            </a:pPr>
            <a:r>
              <a:rPr lang="en-NZ" sz="900" dirty="0">
                <a:latin typeface="Courier New"/>
                <a:ea typeface="Courier New"/>
                <a:cs typeface="Courier New"/>
                <a:sym typeface="Courier New"/>
              </a:rPr>
              <a:t> SELECT *</a:t>
            </a:r>
          </a:p>
          <a:p>
            <a:pPr lvl="0">
              <a:buClr>
                <a:schemeClr val="dk1"/>
              </a:buClr>
              <a:buSzPts val="1100"/>
            </a:pPr>
            <a:r>
              <a:rPr lang="en-NZ" sz="900" dirty="0">
                <a:latin typeface="Courier New"/>
                <a:ea typeface="Courier New"/>
                <a:cs typeface="Courier New"/>
                <a:sym typeface="Courier New"/>
              </a:rPr>
              <a:t> FROM </a:t>
            </a:r>
            <a:r>
              <a:rPr lang="en-NZ" sz="900" dirty="0" err="1">
                <a:latin typeface="Courier New"/>
                <a:ea typeface="Courier New"/>
                <a:cs typeface="Courier New"/>
                <a:sym typeface="Courier New"/>
              </a:rPr>
              <a:t>new_table</a:t>
            </a:r>
            <a:endParaRPr lang="en-NZ" sz="900" dirty="0">
              <a:latin typeface="Courier New"/>
              <a:ea typeface="Courier New"/>
              <a:cs typeface="Courier New"/>
              <a:sym typeface="Courier New"/>
            </a:endParaRPr>
          </a:p>
          <a:p>
            <a:pPr lvl="0">
              <a:buClr>
                <a:schemeClr val="dk1"/>
              </a:buClr>
              <a:buSzPts val="1100"/>
            </a:pPr>
            <a:r>
              <a:rPr lang="en-NZ" sz="900" dirty="0">
                <a:latin typeface="Courier New"/>
                <a:ea typeface="Courier New"/>
                <a:cs typeface="Courier New"/>
                <a:sym typeface="Courier New"/>
              </a:rPr>
              <a:t> LIMIT 10;</a:t>
            </a:r>
            <a:endParaRPr sz="900" dirty="0">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a:t>
            </a:r>
            <a:r>
              <a:rPr lang="en-NZ" sz="2400" b="1" dirty="0">
                <a:solidFill>
                  <a:srgbClr val="295269"/>
                </a:solidFill>
                <a:latin typeface="Roboto"/>
                <a:ea typeface="Roboto"/>
                <a:cs typeface="Roboto"/>
                <a:sym typeface="Roboto"/>
              </a:rPr>
              <a:t>A/B testing: rate of purchase to home try-on</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900" dirty="0">
                <a:latin typeface="Courier New"/>
                <a:ea typeface="Courier New"/>
                <a:cs typeface="Courier New"/>
                <a:sym typeface="Courier New"/>
              </a:rPr>
              <a:t> WITH </a:t>
            </a:r>
            <a:r>
              <a:rPr lang="en-NZ" sz="900" dirty="0" err="1">
                <a:latin typeface="Courier New"/>
                <a:ea typeface="Courier New"/>
                <a:cs typeface="Courier New"/>
                <a:sym typeface="Courier New"/>
              </a:rPr>
              <a:t>new_table</a:t>
            </a:r>
            <a:r>
              <a:rPr lang="en-NZ" sz="900" dirty="0">
                <a:latin typeface="Courier New"/>
                <a:ea typeface="Courier New"/>
                <a:cs typeface="Courier New"/>
                <a:sym typeface="Courier New"/>
              </a:rPr>
              <a:t> AS (SELECT </a:t>
            </a:r>
            <a:r>
              <a:rPr lang="en-NZ" sz="900" dirty="0" err="1">
                <a:latin typeface="Courier New"/>
                <a:ea typeface="Courier New"/>
                <a:cs typeface="Courier New"/>
                <a:sym typeface="Courier New"/>
              </a:rPr>
              <a:t>quiz.user_id</a:t>
            </a:r>
            <a:r>
              <a:rPr lang="en-NZ" sz="900" dirty="0">
                <a:latin typeface="Courier New"/>
                <a:ea typeface="Courier New"/>
                <a:cs typeface="Courier New"/>
                <a:sym typeface="Courier New"/>
              </a:rPr>
              <a:t> AS '</a:t>
            </a:r>
            <a:r>
              <a:rPr lang="en-NZ" sz="900" dirty="0" err="1">
                <a:latin typeface="Courier New"/>
                <a:ea typeface="Courier New"/>
                <a:cs typeface="Courier New"/>
                <a:sym typeface="Courier New"/>
              </a:rPr>
              <a:t>user_id</a:t>
            </a:r>
            <a:r>
              <a:rPr lang="en-NZ" sz="900" dirty="0">
                <a:latin typeface="Courier New"/>
                <a:ea typeface="Courier New"/>
                <a:cs typeface="Courier New"/>
                <a:sym typeface="Courier New"/>
              </a:rPr>
              <a:t>', </a:t>
            </a:r>
            <a:r>
              <a:rPr lang="en-NZ" sz="900" dirty="0" err="1">
                <a:latin typeface="Courier New"/>
                <a:ea typeface="Courier New"/>
                <a:cs typeface="Courier New"/>
                <a:sym typeface="Courier New"/>
              </a:rPr>
              <a:t>home_try_on.user_id</a:t>
            </a:r>
            <a:r>
              <a:rPr lang="en-NZ" sz="900" dirty="0">
                <a:latin typeface="Courier New"/>
                <a:ea typeface="Courier New"/>
                <a:cs typeface="Courier New"/>
                <a:sym typeface="Courier New"/>
              </a:rPr>
              <a:t> IS NOT NULL AS '</a:t>
            </a:r>
            <a:r>
              <a:rPr lang="en-NZ" sz="900" dirty="0" err="1">
                <a:latin typeface="Courier New"/>
                <a:ea typeface="Courier New"/>
                <a:cs typeface="Courier New"/>
                <a:sym typeface="Courier New"/>
              </a:rPr>
              <a:t>is_home_try_on</a:t>
            </a:r>
            <a:r>
              <a:rPr lang="en-NZ" sz="900" dirty="0">
                <a:latin typeface="Courier New"/>
                <a:ea typeface="Courier New"/>
                <a:cs typeface="Courier New"/>
                <a:sym typeface="Courier New"/>
              </a:rPr>
              <a:t>', </a:t>
            </a:r>
            <a:r>
              <a:rPr lang="en-NZ" sz="900" dirty="0" err="1">
                <a:latin typeface="Courier New"/>
                <a:ea typeface="Courier New"/>
                <a:cs typeface="Courier New"/>
                <a:sym typeface="Courier New"/>
              </a:rPr>
              <a:t>home_try_on.number_of_pairs</a:t>
            </a:r>
            <a:r>
              <a:rPr lang="en-NZ" sz="900" dirty="0">
                <a:latin typeface="Courier New"/>
                <a:ea typeface="Courier New"/>
                <a:cs typeface="Courier New"/>
                <a:sym typeface="Courier New"/>
              </a:rPr>
              <a:t> AS '</a:t>
            </a:r>
            <a:r>
              <a:rPr lang="en-NZ" sz="900" dirty="0" err="1">
                <a:latin typeface="Courier New"/>
                <a:ea typeface="Courier New"/>
                <a:cs typeface="Courier New"/>
                <a:sym typeface="Courier New"/>
              </a:rPr>
              <a:t>number_of_pairs</a:t>
            </a:r>
            <a:r>
              <a:rPr lang="en-NZ" sz="900" dirty="0">
                <a:latin typeface="Courier New"/>
                <a:ea typeface="Courier New"/>
                <a:cs typeface="Courier New"/>
                <a:sym typeface="Courier New"/>
              </a:rPr>
              <a:t>', </a:t>
            </a:r>
            <a:r>
              <a:rPr lang="en-NZ" sz="900" dirty="0" err="1">
                <a:latin typeface="Courier New"/>
                <a:ea typeface="Courier New"/>
                <a:cs typeface="Courier New"/>
                <a:sym typeface="Courier New"/>
              </a:rPr>
              <a:t>purchase.user_id</a:t>
            </a:r>
            <a:r>
              <a:rPr lang="en-NZ" sz="900" dirty="0">
                <a:latin typeface="Courier New"/>
                <a:ea typeface="Courier New"/>
                <a:cs typeface="Courier New"/>
                <a:sym typeface="Courier New"/>
              </a:rPr>
              <a:t> IS NOT NULL AS '</a:t>
            </a:r>
            <a:r>
              <a:rPr lang="en-NZ" sz="900" dirty="0" err="1">
                <a:latin typeface="Courier New"/>
                <a:ea typeface="Courier New"/>
                <a:cs typeface="Courier New"/>
                <a:sym typeface="Courier New"/>
              </a:rPr>
              <a:t>is_purchase</a:t>
            </a:r>
            <a:r>
              <a:rPr lang="en-NZ" sz="900" dirty="0">
                <a:latin typeface="Courier New"/>
                <a:ea typeface="Courier New"/>
                <a:cs typeface="Courier New"/>
                <a:sym typeface="Courier New"/>
              </a:rPr>
              <a:t>'</a:t>
            </a:r>
          </a:p>
          <a:p>
            <a:pPr lvl="0">
              <a:buClr>
                <a:schemeClr val="dk1"/>
              </a:buClr>
              <a:buSzPts val="1100"/>
            </a:pPr>
            <a:r>
              <a:rPr lang="en-NZ" sz="900" dirty="0">
                <a:latin typeface="Courier New"/>
                <a:ea typeface="Courier New"/>
                <a:cs typeface="Courier New"/>
                <a:sym typeface="Courier New"/>
              </a:rPr>
              <a:t> FROM quiz</a:t>
            </a:r>
          </a:p>
          <a:p>
            <a:pPr lvl="0">
              <a:buClr>
                <a:schemeClr val="dk1"/>
              </a:buClr>
              <a:buSzPts val="1100"/>
            </a:pPr>
            <a:r>
              <a:rPr lang="en-NZ" sz="900" dirty="0">
                <a:latin typeface="Courier New"/>
                <a:ea typeface="Courier New"/>
                <a:cs typeface="Courier New"/>
                <a:sym typeface="Courier New"/>
              </a:rPr>
              <a:t> LEFT JOIN </a:t>
            </a:r>
            <a:r>
              <a:rPr lang="en-NZ" sz="900" dirty="0" err="1">
                <a:latin typeface="Courier New"/>
                <a:ea typeface="Courier New"/>
                <a:cs typeface="Courier New"/>
                <a:sym typeface="Courier New"/>
              </a:rPr>
              <a:t>home_try_on</a:t>
            </a:r>
            <a:endParaRPr lang="en-NZ" sz="900" dirty="0">
              <a:latin typeface="Courier New"/>
              <a:ea typeface="Courier New"/>
              <a:cs typeface="Courier New"/>
              <a:sym typeface="Courier New"/>
            </a:endParaRPr>
          </a:p>
          <a:p>
            <a:pPr lvl="0">
              <a:buClr>
                <a:schemeClr val="dk1"/>
              </a:buClr>
              <a:buSzPts val="1100"/>
            </a:pPr>
            <a:r>
              <a:rPr lang="en-NZ" sz="900" dirty="0">
                <a:latin typeface="Courier New"/>
                <a:ea typeface="Courier New"/>
                <a:cs typeface="Courier New"/>
                <a:sym typeface="Courier New"/>
              </a:rPr>
              <a:t> ON </a:t>
            </a:r>
            <a:r>
              <a:rPr lang="en-NZ" sz="900" dirty="0" err="1">
                <a:latin typeface="Courier New"/>
                <a:ea typeface="Courier New"/>
                <a:cs typeface="Courier New"/>
                <a:sym typeface="Courier New"/>
              </a:rPr>
              <a:t>home_try_on.user_id</a:t>
            </a:r>
            <a:r>
              <a:rPr lang="en-NZ" sz="900" dirty="0">
                <a:latin typeface="Courier New"/>
                <a:ea typeface="Courier New"/>
                <a:cs typeface="Courier New"/>
                <a:sym typeface="Courier New"/>
              </a:rPr>
              <a:t> = </a:t>
            </a:r>
            <a:r>
              <a:rPr lang="en-NZ" sz="900" dirty="0" err="1">
                <a:latin typeface="Courier New"/>
                <a:ea typeface="Courier New"/>
                <a:cs typeface="Courier New"/>
                <a:sym typeface="Courier New"/>
              </a:rPr>
              <a:t>quiz.user_id</a:t>
            </a:r>
            <a:endParaRPr lang="en-NZ" sz="900" dirty="0">
              <a:latin typeface="Courier New"/>
              <a:ea typeface="Courier New"/>
              <a:cs typeface="Courier New"/>
              <a:sym typeface="Courier New"/>
            </a:endParaRPr>
          </a:p>
          <a:p>
            <a:pPr lvl="0">
              <a:buClr>
                <a:schemeClr val="dk1"/>
              </a:buClr>
              <a:buSzPts val="1100"/>
            </a:pPr>
            <a:r>
              <a:rPr lang="en-NZ" sz="900" dirty="0">
                <a:latin typeface="Courier New"/>
                <a:ea typeface="Courier New"/>
                <a:cs typeface="Courier New"/>
                <a:sym typeface="Courier New"/>
              </a:rPr>
              <a:t> LEFT JOIN purchase</a:t>
            </a:r>
          </a:p>
          <a:p>
            <a:pPr lvl="0">
              <a:buClr>
                <a:schemeClr val="dk1"/>
              </a:buClr>
              <a:buSzPts val="1100"/>
            </a:pPr>
            <a:r>
              <a:rPr lang="en-NZ" sz="900" dirty="0">
                <a:latin typeface="Courier New"/>
                <a:ea typeface="Courier New"/>
                <a:cs typeface="Courier New"/>
                <a:sym typeface="Courier New"/>
              </a:rPr>
              <a:t> ON </a:t>
            </a:r>
            <a:r>
              <a:rPr lang="en-NZ" sz="900" dirty="0" err="1">
                <a:latin typeface="Courier New"/>
                <a:ea typeface="Courier New"/>
                <a:cs typeface="Courier New"/>
                <a:sym typeface="Courier New"/>
              </a:rPr>
              <a:t>purchase.user_id</a:t>
            </a:r>
            <a:r>
              <a:rPr lang="en-NZ" sz="900" dirty="0">
                <a:latin typeface="Courier New"/>
                <a:ea typeface="Courier New"/>
                <a:cs typeface="Courier New"/>
                <a:sym typeface="Courier New"/>
              </a:rPr>
              <a:t> = </a:t>
            </a:r>
            <a:r>
              <a:rPr lang="en-NZ" sz="900" dirty="0" err="1">
                <a:latin typeface="Courier New"/>
                <a:ea typeface="Courier New"/>
                <a:cs typeface="Courier New"/>
                <a:sym typeface="Courier New"/>
              </a:rPr>
              <a:t>home_try_on.user_id</a:t>
            </a:r>
            <a:r>
              <a:rPr lang="en-NZ" sz="900" dirty="0">
                <a:latin typeface="Courier New"/>
                <a:ea typeface="Courier New"/>
                <a:cs typeface="Courier New"/>
                <a:sym typeface="Courier New"/>
              </a:rPr>
              <a:t>)</a:t>
            </a:r>
          </a:p>
          <a:p>
            <a:pPr lvl="0">
              <a:buClr>
                <a:schemeClr val="dk1"/>
              </a:buClr>
              <a:buSzPts val="1100"/>
            </a:pPr>
            <a:r>
              <a:rPr lang="en-NZ" sz="900" dirty="0">
                <a:latin typeface="Courier New"/>
                <a:ea typeface="Courier New"/>
                <a:cs typeface="Courier New"/>
                <a:sym typeface="Courier New"/>
              </a:rPr>
              <a:t> </a:t>
            </a:r>
          </a:p>
          <a:p>
            <a:pPr lvl="0">
              <a:buClr>
                <a:schemeClr val="dk1"/>
              </a:buClr>
              <a:buSzPts val="1100"/>
            </a:pPr>
            <a:r>
              <a:rPr lang="en-NZ" sz="900" dirty="0">
                <a:latin typeface="Courier New"/>
                <a:ea typeface="Courier New"/>
                <a:cs typeface="Courier New"/>
                <a:sym typeface="Courier New"/>
              </a:rPr>
              <a:t> SELECT </a:t>
            </a:r>
            <a:r>
              <a:rPr lang="en-NZ" sz="900" dirty="0" err="1">
                <a:latin typeface="Courier New"/>
                <a:ea typeface="Courier New"/>
                <a:cs typeface="Courier New"/>
                <a:sym typeface="Courier New"/>
              </a:rPr>
              <a:t>number_of_pairs</a:t>
            </a:r>
            <a:r>
              <a:rPr lang="en-NZ" sz="900" dirty="0">
                <a:latin typeface="Courier New"/>
                <a:ea typeface="Courier New"/>
                <a:cs typeface="Courier New"/>
                <a:sym typeface="Courier New"/>
              </a:rPr>
              <a:t>, SUM(</a:t>
            </a:r>
            <a:r>
              <a:rPr lang="en-NZ" sz="900" dirty="0" err="1">
                <a:latin typeface="Courier New"/>
                <a:ea typeface="Courier New"/>
                <a:cs typeface="Courier New"/>
                <a:sym typeface="Courier New"/>
              </a:rPr>
              <a:t>is_home_try_on</a:t>
            </a:r>
            <a:r>
              <a:rPr lang="en-NZ" sz="900" dirty="0">
                <a:latin typeface="Courier New"/>
                <a:ea typeface="Courier New"/>
                <a:cs typeface="Courier New"/>
                <a:sym typeface="Courier New"/>
              </a:rPr>
              <a:t>) AS '</a:t>
            </a:r>
            <a:r>
              <a:rPr lang="en-NZ" sz="900" dirty="0" err="1">
                <a:latin typeface="Courier New"/>
                <a:ea typeface="Courier New"/>
                <a:cs typeface="Courier New"/>
                <a:sym typeface="Courier New"/>
              </a:rPr>
              <a:t>number_of_home_try_on</a:t>
            </a:r>
            <a:r>
              <a:rPr lang="en-NZ" sz="900" dirty="0">
                <a:latin typeface="Courier New"/>
                <a:ea typeface="Courier New"/>
                <a:cs typeface="Courier New"/>
                <a:sym typeface="Courier New"/>
              </a:rPr>
              <a:t>', SUM(</a:t>
            </a:r>
            <a:r>
              <a:rPr lang="en-NZ" sz="900" dirty="0" err="1">
                <a:latin typeface="Courier New"/>
                <a:ea typeface="Courier New"/>
                <a:cs typeface="Courier New"/>
                <a:sym typeface="Courier New"/>
              </a:rPr>
              <a:t>is_purchase</a:t>
            </a:r>
            <a:r>
              <a:rPr lang="en-NZ" sz="900" dirty="0">
                <a:latin typeface="Courier New"/>
                <a:ea typeface="Courier New"/>
                <a:cs typeface="Courier New"/>
                <a:sym typeface="Courier New"/>
              </a:rPr>
              <a:t>) AS '</a:t>
            </a:r>
            <a:r>
              <a:rPr lang="en-NZ" sz="900" dirty="0" err="1">
                <a:latin typeface="Courier New"/>
                <a:ea typeface="Courier New"/>
                <a:cs typeface="Courier New"/>
                <a:sym typeface="Courier New"/>
              </a:rPr>
              <a:t>number_of_purchase</a:t>
            </a:r>
            <a:r>
              <a:rPr lang="en-NZ" sz="900" dirty="0">
                <a:latin typeface="Courier New"/>
                <a:ea typeface="Courier New"/>
                <a:cs typeface="Courier New"/>
                <a:sym typeface="Courier New"/>
              </a:rPr>
              <a:t>', 1.0*SUM(</a:t>
            </a:r>
            <a:r>
              <a:rPr lang="en-NZ" sz="900" dirty="0" err="1">
                <a:latin typeface="Courier New"/>
                <a:ea typeface="Courier New"/>
                <a:cs typeface="Courier New"/>
                <a:sym typeface="Courier New"/>
              </a:rPr>
              <a:t>is_purchase</a:t>
            </a:r>
            <a:r>
              <a:rPr lang="en-NZ" sz="900" dirty="0">
                <a:latin typeface="Courier New"/>
                <a:ea typeface="Courier New"/>
                <a:cs typeface="Courier New"/>
                <a:sym typeface="Courier New"/>
              </a:rPr>
              <a:t>)/SUM(</a:t>
            </a:r>
            <a:r>
              <a:rPr lang="en-NZ" sz="900" dirty="0" err="1">
                <a:latin typeface="Courier New"/>
                <a:ea typeface="Courier New"/>
                <a:cs typeface="Courier New"/>
                <a:sym typeface="Courier New"/>
              </a:rPr>
              <a:t>is_home_try_on</a:t>
            </a:r>
            <a:r>
              <a:rPr lang="en-NZ" sz="900" dirty="0">
                <a:latin typeface="Courier New"/>
                <a:ea typeface="Courier New"/>
                <a:cs typeface="Courier New"/>
                <a:sym typeface="Courier New"/>
              </a:rPr>
              <a:t>) AS 'rate'</a:t>
            </a:r>
          </a:p>
          <a:p>
            <a:pPr lvl="0">
              <a:buClr>
                <a:schemeClr val="dk1"/>
              </a:buClr>
              <a:buSzPts val="1100"/>
            </a:pPr>
            <a:r>
              <a:rPr lang="en-NZ" sz="900" dirty="0">
                <a:latin typeface="Courier New"/>
                <a:ea typeface="Courier New"/>
                <a:cs typeface="Courier New"/>
                <a:sym typeface="Courier New"/>
              </a:rPr>
              <a:t> FROM </a:t>
            </a:r>
            <a:r>
              <a:rPr lang="en-NZ" sz="900" dirty="0" err="1">
                <a:latin typeface="Courier New"/>
                <a:ea typeface="Courier New"/>
                <a:cs typeface="Courier New"/>
                <a:sym typeface="Courier New"/>
              </a:rPr>
              <a:t>new_table</a:t>
            </a:r>
            <a:endParaRPr lang="en-NZ" sz="900" dirty="0">
              <a:latin typeface="Courier New"/>
              <a:ea typeface="Courier New"/>
              <a:cs typeface="Courier New"/>
              <a:sym typeface="Courier New"/>
            </a:endParaRPr>
          </a:p>
          <a:p>
            <a:pPr lvl="0">
              <a:buClr>
                <a:schemeClr val="dk1"/>
              </a:buClr>
              <a:buSzPts val="1100"/>
            </a:pPr>
            <a:r>
              <a:rPr lang="en-NZ" sz="900" dirty="0">
                <a:latin typeface="Courier New"/>
                <a:ea typeface="Courier New"/>
                <a:cs typeface="Courier New"/>
                <a:sym typeface="Courier New"/>
              </a:rPr>
              <a:t> WHERE </a:t>
            </a:r>
            <a:r>
              <a:rPr lang="en-NZ" sz="900" dirty="0" err="1">
                <a:latin typeface="Courier New"/>
                <a:ea typeface="Courier New"/>
                <a:cs typeface="Courier New"/>
                <a:sym typeface="Courier New"/>
              </a:rPr>
              <a:t>number_of_pairs</a:t>
            </a:r>
            <a:r>
              <a:rPr lang="en-NZ" sz="900" dirty="0">
                <a:latin typeface="Courier New"/>
                <a:ea typeface="Courier New"/>
                <a:cs typeface="Courier New"/>
                <a:sym typeface="Courier New"/>
              </a:rPr>
              <a:t> IS NOT NULL</a:t>
            </a:r>
          </a:p>
          <a:p>
            <a:pPr lvl="0">
              <a:buClr>
                <a:schemeClr val="dk1"/>
              </a:buClr>
              <a:buSzPts val="1100"/>
            </a:pPr>
            <a:r>
              <a:rPr lang="en-NZ" sz="900" dirty="0">
                <a:latin typeface="Courier New"/>
                <a:ea typeface="Courier New"/>
                <a:cs typeface="Courier New"/>
                <a:sym typeface="Courier New"/>
              </a:rPr>
              <a:t> GROUP BY 1;</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NZ" sz="1200" dirty="0">
                <a:latin typeface="Roboto"/>
                <a:ea typeface="Roboto"/>
                <a:cs typeface="Roboto"/>
                <a:sym typeface="Roboto"/>
              </a:rPr>
              <a:t>The rate of purchase based on home try-on was calculated by summing up the total number of purchases divided by the total number of home try-ons grouped by the number of pairs. The result is shown in the table below. By trying out 5 pairs significantly increased the purchase rate than 3 pairs.</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154730610"/>
              </p:ext>
            </p:extLst>
          </p:nvPr>
        </p:nvGraphicFramePr>
        <p:xfrm>
          <a:off x="177975" y="3189000"/>
          <a:ext cx="4920899" cy="973523"/>
        </p:xfrm>
        <a:graphic>
          <a:graphicData uri="http://schemas.openxmlformats.org/drawingml/2006/table">
            <a:tbl>
              <a:tblPr>
                <a:noFill/>
                <a:tableStyleId>{8628B589-4659-4227-9C68-565DD4A46BFE}</a:tableStyleId>
              </a:tblPr>
              <a:tblGrid>
                <a:gridCol w="1172360">
                  <a:extLst>
                    <a:ext uri="{9D8B030D-6E8A-4147-A177-3AD203B41FA5}">
                      <a16:colId xmlns:a16="http://schemas.microsoft.com/office/drawing/2014/main" val="20000"/>
                    </a:ext>
                  </a:extLst>
                </a:gridCol>
                <a:gridCol w="1722474">
                  <a:extLst>
                    <a:ext uri="{9D8B030D-6E8A-4147-A177-3AD203B41FA5}">
                      <a16:colId xmlns:a16="http://schemas.microsoft.com/office/drawing/2014/main" val="20001"/>
                    </a:ext>
                  </a:extLst>
                </a:gridCol>
                <a:gridCol w="1531089">
                  <a:extLst>
                    <a:ext uri="{9D8B030D-6E8A-4147-A177-3AD203B41FA5}">
                      <a16:colId xmlns:a16="http://schemas.microsoft.com/office/drawing/2014/main" val="2910933610"/>
                    </a:ext>
                  </a:extLst>
                </a:gridCol>
                <a:gridCol w="494976">
                  <a:extLst>
                    <a:ext uri="{9D8B030D-6E8A-4147-A177-3AD203B41FA5}">
                      <a16:colId xmlns:a16="http://schemas.microsoft.com/office/drawing/2014/main" val="3215392821"/>
                    </a:ext>
                  </a:extLst>
                </a:gridCol>
              </a:tblGrid>
              <a:tr h="363983">
                <a:tc>
                  <a:txBody>
                    <a:bodyPr/>
                    <a:lstStyle/>
                    <a:p>
                      <a:pPr marL="0" lvl="0" indent="0" rtl="0">
                        <a:spcBef>
                          <a:spcPts val="0"/>
                        </a:spcBef>
                        <a:spcAft>
                          <a:spcPts val="0"/>
                        </a:spcAft>
                        <a:buNone/>
                      </a:pPr>
                      <a:r>
                        <a:rPr lang="en" sz="1000" b="1" dirty="0">
                          <a:solidFill>
                            <a:srgbClr val="FFFFFF"/>
                          </a:solidFill>
                        </a:rPr>
                        <a:t>number of pairs</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number_of_home_try_on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number_of_purchase</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rate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92963">
                <a:tc>
                  <a:txBody>
                    <a:bodyPr/>
                    <a:lstStyle/>
                    <a:p>
                      <a:pPr marL="0" lvl="0" indent="0" rtl="0">
                        <a:spcBef>
                          <a:spcPts val="0"/>
                        </a:spcBef>
                        <a:spcAft>
                          <a:spcPts val="0"/>
                        </a:spcAft>
                        <a:buNone/>
                      </a:pPr>
                      <a:r>
                        <a:rPr lang="en-NZ" sz="800" dirty="0"/>
                        <a:t>3 pairs</a:t>
                      </a:r>
                      <a:endParaRPr sz="800" dirty="0"/>
                    </a:p>
                  </a:txBody>
                  <a:tcPr marL="91425" marR="91425" marT="91425" marB="91425"/>
                </a:tc>
                <a:tc>
                  <a:txBody>
                    <a:bodyPr/>
                    <a:lstStyle/>
                    <a:p>
                      <a:pPr marL="0" lvl="0" indent="0" rtl="0">
                        <a:spcBef>
                          <a:spcPts val="0"/>
                        </a:spcBef>
                        <a:spcAft>
                          <a:spcPts val="0"/>
                        </a:spcAft>
                        <a:buNone/>
                      </a:pPr>
                      <a:r>
                        <a:rPr lang="en-NZ" sz="800" dirty="0"/>
                        <a:t>379</a:t>
                      </a:r>
                      <a:endParaRPr sz="800" dirty="0"/>
                    </a:p>
                  </a:txBody>
                  <a:tcPr marL="91425" marR="91425" marT="91425" marB="91425"/>
                </a:tc>
                <a:tc>
                  <a:txBody>
                    <a:bodyPr/>
                    <a:lstStyle/>
                    <a:p>
                      <a:pPr marL="0" lvl="0" indent="0" rtl="0">
                        <a:spcBef>
                          <a:spcPts val="0"/>
                        </a:spcBef>
                        <a:spcAft>
                          <a:spcPts val="0"/>
                        </a:spcAft>
                        <a:buNone/>
                      </a:pPr>
                      <a:r>
                        <a:rPr lang="en-NZ" sz="800" dirty="0"/>
                        <a:t>201</a:t>
                      </a:r>
                      <a:endParaRPr sz="800" dirty="0"/>
                    </a:p>
                  </a:txBody>
                  <a:tcPr marL="91425" marR="91425" marT="91425" marB="91425"/>
                </a:tc>
                <a:tc>
                  <a:txBody>
                    <a:bodyPr/>
                    <a:lstStyle/>
                    <a:p>
                      <a:pPr marL="0" lvl="0" indent="0" rtl="0">
                        <a:spcBef>
                          <a:spcPts val="0"/>
                        </a:spcBef>
                        <a:spcAft>
                          <a:spcPts val="0"/>
                        </a:spcAft>
                        <a:buNone/>
                      </a:pPr>
                      <a:r>
                        <a:rPr lang="en-NZ" sz="800" dirty="0"/>
                        <a:t>0.53</a:t>
                      </a:r>
                      <a:endParaRPr sz="800" dirty="0"/>
                    </a:p>
                  </a:txBody>
                  <a:tcPr marL="91425" marR="91425" marT="91425" marB="91425"/>
                </a:tc>
                <a:extLst>
                  <a:ext uri="{0D108BD9-81ED-4DB2-BD59-A6C34878D82A}">
                    <a16:rowId xmlns:a16="http://schemas.microsoft.com/office/drawing/2014/main" val="10001"/>
                  </a:ext>
                </a:extLst>
              </a:tr>
              <a:tr h="292963">
                <a:tc>
                  <a:txBody>
                    <a:bodyPr/>
                    <a:lstStyle/>
                    <a:p>
                      <a:pPr marL="0" lvl="0" indent="0" rtl="0">
                        <a:spcBef>
                          <a:spcPts val="0"/>
                        </a:spcBef>
                        <a:spcAft>
                          <a:spcPts val="0"/>
                        </a:spcAft>
                        <a:buNone/>
                      </a:pPr>
                      <a:r>
                        <a:rPr lang="en-NZ" sz="800" dirty="0"/>
                        <a:t>5 pairs</a:t>
                      </a:r>
                      <a:endParaRPr sz="800" dirty="0"/>
                    </a:p>
                  </a:txBody>
                  <a:tcPr marL="91425" marR="91425" marT="91425" marB="91425"/>
                </a:tc>
                <a:tc>
                  <a:txBody>
                    <a:bodyPr/>
                    <a:lstStyle/>
                    <a:p>
                      <a:pPr marL="0" lvl="0" indent="0" rtl="0">
                        <a:spcBef>
                          <a:spcPts val="0"/>
                        </a:spcBef>
                        <a:spcAft>
                          <a:spcPts val="0"/>
                        </a:spcAft>
                        <a:buNone/>
                      </a:pPr>
                      <a:r>
                        <a:rPr lang="en-NZ" sz="800" dirty="0"/>
                        <a:t>371</a:t>
                      </a:r>
                      <a:endParaRPr sz="800" dirty="0"/>
                    </a:p>
                  </a:txBody>
                  <a:tcPr marL="91425" marR="91425" marT="91425" marB="91425"/>
                </a:tc>
                <a:tc>
                  <a:txBody>
                    <a:bodyPr/>
                    <a:lstStyle/>
                    <a:p>
                      <a:pPr marL="0" lvl="0" indent="0" rtl="0">
                        <a:spcBef>
                          <a:spcPts val="0"/>
                        </a:spcBef>
                        <a:spcAft>
                          <a:spcPts val="0"/>
                        </a:spcAft>
                        <a:buNone/>
                      </a:pPr>
                      <a:r>
                        <a:rPr lang="en-NZ" sz="800" dirty="0"/>
                        <a:t>294</a:t>
                      </a:r>
                      <a:endParaRPr sz="800" dirty="0"/>
                    </a:p>
                  </a:txBody>
                  <a:tcPr marL="91425" marR="91425" marT="91425" marB="91425"/>
                </a:tc>
                <a:tc>
                  <a:txBody>
                    <a:bodyPr/>
                    <a:lstStyle/>
                    <a:p>
                      <a:pPr marL="0" lvl="0" indent="0" rtl="0">
                        <a:spcBef>
                          <a:spcPts val="0"/>
                        </a:spcBef>
                        <a:spcAft>
                          <a:spcPts val="0"/>
                        </a:spcAft>
                        <a:buNone/>
                      </a:pPr>
                      <a:r>
                        <a:rPr lang="en-NZ" sz="800" dirty="0"/>
                        <a:t>0.79</a:t>
                      </a:r>
                      <a:endParaRPr sz="800" dirty="0"/>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7556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a:t>
            </a:r>
            <a:r>
              <a:rPr lang="en-NZ" sz="4800" dirty="0">
                <a:solidFill>
                  <a:schemeClr val="lt1"/>
                </a:solidFill>
                <a:latin typeface="Roboto Black"/>
                <a:ea typeface="Roboto Black"/>
                <a:cs typeface="Roboto Black"/>
                <a:sym typeface="Roboto Black"/>
              </a:rPr>
              <a:t>Other Questions</a:t>
            </a:r>
            <a:endParaRPr dirty="0"/>
          </a:p>
        </p:txBody>
      </p:sp>
    </p:spTree>
    <p:extLst>
      <p:ext uri="{BB962C8B-B14F-4D97-AF65-F5344CB8AC3E}">
        <p14:creationId xmlns:p14="http://schemas.microsoft.com/office/powerpoint/2010/main" val="314856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a:t>
            </a:r>
            <a:r>
              <a:rPr lang="en-NZ" sz="2400" b="1" dirty="0">
                <a:solidFill>
                  <a:srgbClr val="295269"/>
                </a:solidFill>
                <a:latin typeface="Roboto"/>
                <a:ea typeface="Roboto"/>
                <a:cs typeface="Roboto"/>
                <a:sym typeface="Roboto"/>
              </a:rPr>
              <a:t>Other questions are answered</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900" dirty="0">
                <a:latin typeface="Courier New"/>
                <a:ea typeface="Courier New"/>
                <a:cs typeface="Courier New"/>
                <a:sym typeface="Courier New"/>
              </a:rPr>
              <a:t> …the </a:t>
            </a:r>
            <a:r>
              <a:rPr lang="en-NZ" sz="900" dirty="0" err="1">
                <a:latin typeface="Courier New"/>
                <a:ea typeface="Courier New"/>
                <a:cs typeface="Courier New"/>
                <a:sym typeface="Courier New"/>
              </a:rPr>
              <a:t>new_table</a:t>
            </a:r>
            <a:r>
              <a:rPr lang="en-NZ" sz="900" dirty="0">
                <a:latin typeface="Courier New"/>
                <a:ea typeface="Courier New"/>
                <a:cs typeface="Courier New"/>
                <a:sym typeface="Courier New"/>
              </a:rPr>
              <a:t> definition…</a:t>
            </a:r>
          </a:p>
          <a:p>
            <a:pPr lvl="0">
              <a:buClr>
                <a:schemeClr val="dk1"/>
              </a:buClr>
              <a:buSzPts val="1100"/>
            </a:pPr>
            <a:endParaRPr lang="en-NZ" sz="900" dirty="0">
              <a:latin typeface="Courier New"/>
              <a:ea typeface="Courier New"/>
              <a:cs typeface="Courier New"/>
              <a:sym typeface="Courier New"/>
            </a:endParaRPr>
          </a:p>
          <a:p>
            <a:pPr lvl="0">
              <a:buClr>
                <a:schemeClr val="dk1"/>
              </a:buClr>
              <a:buSzPts val="1100"/>
            </a:pPr>
            <a:r>
              <a:rPr lang="en-NZ" sz="900" dirty="0">
                <a:latin typeface="Courier New"/>
                <a:ea typeface="Courier New"/>
                <a:cs typeface="Courier New"/>
                <a:sym typeface="Courier New"/>
              </a:rPr>
              <a:t>SELECT 1.0*SUM(</a:t>
            </a:r>
            <a:r>
              <a:rPr lang="en-NZ" sz="900" dirty="0" err="1">
                <a:latin typeface="Courier New"/>
                <a:ea typeface="Courier New"/>
                <a:cs typeface="Courier New"/>
                <a:sym typeface="Courier New"/>
              </a:rPr>
              <a:t>is_home_try_on</a:t>
            </a:r>
            <a:r>
              <a:rPr lang="en-NZ" sz="900" dirty="0">
                <a:latin typeface="Courier New"/>
                <a:ea typeface="Courier New"/>
                <a:cs typeface="Courier New"/>
                <a:sym typeface="Courier New"/>
              </a:rPr>
              <a:t>)/COUNT(</a:t>
            </a:r>
            <a:r>
              <a:rPr lang="en-NZ" sz="900" dirty="0" err="1">
                <a:latin typeface="Courier New"/>
                <a:ea typeface="Courier New"/>
                <a:cs typeface="Courier New"/>
                <a:sym typeface="Courier New"/>
              </a:rPr>
              <a:t>user_id</a:t>
            </a:r>
            <a:r>
              <a:rPr lang="en-NZ" sz="900" dirty="0">
                <a:latin typeface="Courier New"/>
                <a:ea typeface="Courier New"/>
                <a:cs typeface="Courier New"/>
                <a:sym typeface="Courier New"/>
              </a:rPr>
              <a:t>) AS rate_1, 1.0*SUM(</a:t>
            </a:r>
            <a:r>
              <a:rPr lang="en-NZ" sz="900" dirty="0" err="1">
                <a:latin typeface="Courier New"/>
                <a:ea typeface="Courier New"/>
                <a:cs typeface="Courier New"/>
                <a:sym typeface="Courier New"/>
              </a:rPr>
              <a:t>is_purchase</a:t>
            </a:r>
            <a:r>
              <a:rPr lang="en-NZ" sz="900" dirty="0">
                <a:latin typeface="Courier New"/>
                <a:ea typeface="Courier New"/>
                <a:cs typeface="Courier New"/>
                <a:sym typeface="Courier New"/>
              </a:rPr>
              <a:t>)/SUM(</a:t>
            </a:r>
            <a:r>
              <a:rPr lang="en-NZ" sz="900" dirty="0" err="1">
                <a:latin typeface="Courier New"/>
                <a:ea typeface="Courier New"/>
                <a:cs typeface="Courier New"/>
                <a:sym typeface="Courier New"/>
              </a:rPr>
              <a:t>is_home_try_on</a:t>
            </a:r>
            <a:r>
              <a:rPr lang="en-NZ" sz="900" dirty="0">
                <a:latin typeface="Courier New"/>
                <a:ea typeface="Courier New"/>
                <a:cs typeface="Courier New"/>
                <a:sym typeface="Courier New"/>
              </a:rPr>
              <a:t>) AS rate_2</a:t>
            </a:r>
          </a:p>
          <a:p>
            <a:pPr lvl="0">
              <a:buClr>
                <a:schemeClr val="dk1"/>
              </a:buClr>
              <a:buSzPts val="1100"/>
            </a:pPr>
            <a:r>
              <a:rPr lang="en-NZ" sz="900" dirty="0">
                <a:latin typeface="Courier New"/>
                <a:ea typeface="Courier New"/>
                <a:cs typeface="Courier New"/>
                <a:sym typeface="Courier New"/>
              </a:rPr>
              <a:t> FROM </a:t>
            </a:r>
            <a:r>
              <a:rPr lang="en-NZ" sz="900" dirty="0" err="1">
                <a:latin typeface="Courier New"/>
                <a:ea typeface="Courier New"/>
                <a:cs typeface="Courier New"/>
                <a:sym typeface="Courier New"/>
              </a:rPr>
              <a:t>new_table</a:t>
            </a:r>
            <a:r>
              <a:rPr lang="en-NZ" sz="900" dirty="0">
                <a:latin typeface="Courier New"/>
                <a:ea typeface="Courier New"/>
                <a:cs typeface="Courier New"/>
                <a:sym typeface="Courier New"/>
              </a:rPr>
              <a:t>;</a:t>
            </a:r>
          </a:p>
          <a:p>
            <a:pPr lvl="0">
              <a:buClr>
                <a:schemeClr val="dk1"/>
              </a:buClr>
              <a:buSzPts val="1100"/>
            </a:pPr>
            <a:endParaRPr lang="en-NZ" sz="900" dirty="0">
              <a:latin typeface="Courier New"/>
              <a:ea typeface="Courier New"/>
              <a:cs typeface="Courier New"/>
              <a:sym typeface="Courier New"/>
            </a:endParaRPr>
          </a:p>
          <a:p>
            <a:pPr lvl="0">
              <a:buClr>
                <a:schemeClr val="dk1"/>
              </a:buClr>
              <a:buSzPts val="1100"/>
            </a:pPr>
            <a:r>
              <a:rPr lang="en-NZ" sz="900" dirty="0">
                <a:latin typeface="Courier New"/>
                <a:ea typeface="Courier New"/>
                <a:cs typeface="Courier New"/>
                <a:sym typeface="Courier New"/>
              </a:rPr>
              <a:t>SELECT style, COUNT(*)</a:t>
            </a:r>
          </a:p>
          <a:p>
            <a:pPr lvl="0">
              <a:buClr>
                <a:schemeClr val="dk1"/>
              </a:buClr>
              <a:buSzPts val="1100"/>
            </a:pPr>
            <a:r>
              <a:rPr lang="en-NZ" sz="900" dirty="0">
                <a:latin typeface="Courier New"/>
                <a:ea typeface="Courier New"/>
                <a:cs typeface="Courier New"/>
                <a:sym typeface="Courier New"/>
              </a:rPr>
              <a:t>FROM quiz</a:t>
            </a:r>
          </a:p>
          <a:p>
            <a:pPr lvl="0">
              <a:buClr>
                <a:schemeClr val="dk1"/>
              </a:buClr>
              <a:buSzPts val="1100"/>
            </a:pPr>
            <a:r>
              <a:rPr lang="en-NZ" sz="900" dirty="0">
                <a:latin typeface="Courier New"/>
                <a:ea typeface="Courier New"/>
                <a:cs typeface="Courier New"/>
                <a:sym typeface="Courier New"/>
              </a:rPr>
              <a:t>GROUP BY style</a:t>
            </a:r>
          </a:p>
          <a:p>
            <a:pPr lvl="0">
              <a:buClr>
                <a:schemeClr val="dk1"/>
              </a:buClr>
              <a:buSzPts val="1100"/>
            </a:pPr>
            <a:r>
              <a:rPr lang="en-NZ" sz="900" dirty="0">
                <a:latin typeface="Courier New"/>
                <a:ea typeface="Courier New"/>
                <a:cs typeface="Courier New"/>
                <a:sym typeface="Courier New"/>
              </a:rPr>
              <a:t>ORDER BY 2 DESC;</a:t>
            </a:r>
          </a:p>
          <a:p>
            <a:pPr lvl="0">
              <a:buClr>
                <a:schemeClr val="dk1"/>
              </a:buClr>
              <a:buSzPts val="1100"/>
            </a:pPr>
            <a:endParaRPr lang="en-NZ" sz="900" dirty="0">
              <a:latin typeface="Courier New"/>
              <a:ea typeface="Courier New"/>
              <a:cs typeface="Courier New"/>
              <a:sym typeface="Courier New"/>
            </a:endParaRPr>
          </a:p>
          <a:p>
            <a:pPr lvl="0">
              <a:buClr>
                <a:schemeClr val="dk1"/>
              </a:buClr>
              <a:buSzPts val="1100"/>
            </a:pPr>
            <a:r>
              <a:rPr lang="en-NZ" sz="900" dirty="0">
                <a:latin typeface="Courier New"/>
                <a:ea typeface="Courier New"/>
                <a:cs typeface="Courier New"/>
                <a:sym typeface="Courier New"/>
              </a:rPr>
              <a:t>SELECT </a:t>
            </a:r>
            <a:r>
              <a:rPr lang="en-NZ" sz="900" dirty="0" err="1">
                <a:latin typeface="Courier New"/>
                <a:ea typeface="Courier New"/>
                <a:cs typeface="Courier New"/>
                <a:sym typeface="Courier New"/>
              </a:rPr>
              <a:t>model_name</a:t>
            </a:r>
            <a:r>
              <a:rPr lang="en-NZ" sz="900" dirty="0">
                <a:latin typeface="Courier New"/>
                <a:ea typeface="Courier New"/>
                <a:cs typeface="Courier New"/>
                <a:sym typeface="Courier New"/>
              </a:rPr>
              <a:t>, COUNT(*)</a:t>
            </a:r>
          </a:p>
          <a:p>
            <a:pPr lvl="0">
              <a:buClr>
                <a:schemeClr val="dk1"/>
              </a:buClr>
              <a:buSzPts val="1100"/>
            </a:pPr>
            <a:r>
              <a:rPr lang="en-NZ" sz="900" dirty="0">
                <a:latin typeface="Courier New"/>
                <a:ea typeface="Courier New"/>
                <a:cs typeface="Courier New"/>
                <a:sym typeface="Courier New"/>
              </a:rPr>
              <a:t>FROM purchase</a:t>
            </a:r>
          </a:p>
          <a:p>
            <a:pPr lvl="0">
              <a:buClr>
                <a:schemeClr val="dk1"/>
              </a:buClr>
              <a:buSzPts val="1100"/>
            </a:pPr>
            <a:r>
              <a:rPr lang="en-NZ" sz="900" dirty="0">
                <a:latin typeface="Courier New"/>
                <a:ea typeface="Courier New"/>
                <a:cs typeface="Courier New"/>
                <a:sym typeface="Courier New"/>
              </a:rPr>
              <a:t>GROUP BY 1</a:t>
            </a:r>
          </a:p>
          <a:p>
            <a:pPr lvl="0">
              <a:buClr>
                <a:schemeClr val="dk1"/>
              </a:buClr>
              <a:buSzPts val="1100"/>
            </a:pPr>
            <a:r>
              <a:rPr lang="en-NZ" sz="900" dirty="0">
                <a:latin typeface="Courier New"/>
                <a:ea typeface="Courier New"/>
                <a:cs typeface="Courier New"/>
                <a:sym typeface="Courier New"/>
              </a:rPr>
              <a:t>ORDER BY 2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NZ" sz="1200" dirty="0">
                <a:latin typeface="Roboto"/>
                <a:ea typeface="Roboto"/>
                <a:cs typeface="Roboto"/>
                <a:sym typeface="Roboto"/>
              </a:rPr>
              <a:t>Some other questions were answered using the queries listed on the right.</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NZ" sz="1200" dirty="0">
                <a:latin typeface="Roboto"/>
                <a:ea typeface="Roboto"/>
                <a:cs typeface="Roboto"/>
                <a:sym typeface="Roboto"/>
              </a:rPr>
              <a:t>The overall quiz to home try-on conversion rate: 0.75</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NZ" sz="1200" dirty="0">
                <a:latin typeface="Roboto"/>
                <a:ea typeface="Roboto"/>
                <a:cs typeface="Roboto"/>
                <a:sym typeface="Roboto"/>
              </a:rPr>
              <a:t>The overall purchase to home try-on conversion rate: 0.66</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NZ" sz="1200" dirty="0">
                <a:latin typeface="Roboto"/>
                <a:ea typeface="Roboto"/>
                <a:cs typeface="Roboto"/>
                <a:sym typeface="Roboto"/>
              </a:rPr>
              <a:t>The most common style answered in quiz: Women’s style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NZ" sz="1200" dirty="0">
                <a:latin typeface="Roboto"/>
                <a:ea typeface="Roboto"/>
                <a:cs typeface="Roboto"/>
                <a:sym typeface="Roboto"/>
              </a:rPr>
              <a:t>The most common 3 model types purchased: Eugene Narrow, Dawes, Brady</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extLst>
      <p:ext uri="{BB962C8B-B14F-4D97-AF65-F5344CB8AC3E}">
        <p14:creationId xmlns:p14="http://schemas.microsoft.com/office/powerpoint/2010/main" val="301592385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950</Words>
  <Application>Microsoft Office PowerPoint</Application>
  <PresentationFormat>On-screen Show (16:9)</PresentationFormat>
  <Paragraphs>132</Paragraphs>
  <Slides>9</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vt:i4>
      </vt:variant>
    </vt:vector>
  </HeadingPairs>
  <TitlesOfParts>
    <vt:vector size="18" baseType="lpstr">
      <vt:lpstr>Courier New</vt:lpstr>
      <vt:lpstr>Roboto Thin</vt:lpstr>
      <vt:lpstr>Dosis</vt:lpstr>
      <vt:lpstr>Roboto Black</vt:lpstr>
      <vt:lpstr>Arial</vt:lpstr>
      <vt:lpstr>Roboto</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Piao Ye</cp:lastModifiedBy>
  <cp:revision>16</cp:revision>
  <dcterms:modified xsi:type="dcterms:W3CDTF">2019-10-03T10:13:22Z</dcterms:modified>
</cp:coreProperties>
</file>